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17" r:id="rId2"/>
    <p:sldId id="306" r:id="rId3"/>
    <p:sldId id="348" r:id="rId4"/>
    <p:sldId id="319" r:id="rId5"/>
    <p:sldId id="321" r:id="rId6"/>
    <p:sldId id="349" r:id="rId7"/>
    <p:sldId id="320" r:id="rId8"/>
    <p:sldId id="347" r:id="rId9"/>
    <p:sldId id="350" r:id="rId10"/>
    <p:sldId id="322" r:id="rId11"/>
    <p:sldId id="323" r:id="rId12"/>
    <p:sldId id="303" r:id="rId13"/>
    <p:sldId id="324" r:id="rId14"/>
    <p:sldId id="326" r:id="rId15"/>
    <p:sldId id="325" r:id="rId16"/>
    <p:sldId id="328" r:id="rId17"/>
    <p:sldId id="329" r:id="rId18"/>
    <p:sldId id="330" r:id="rId19"/>
    <p:sldId id="327" r:id="rId20"/>
    <p:sldId id="332" r:id="rId21"/>
    <p:sldId id="335" r:id="rId22"/>
    <p:sldId id="334" r:id="rId23"/>
    <p:sldId id="337" r:id="rId24"/>
    <p:sldId id="338" r:id="rId25"/>
    <p:sldId id="339" r:id="rId26"/>
    <p:sldId id="340" r:id="rId27"/>
    <p:sldId id="341" r:id="rId28"/>
    <p:sldId id="352" r:id="rId29"/>
    <p:sldId id="331" r:id="rId30"/>
    <p:sldId id="342" r:id="rId31"/>
    <p:sldId id="344" r:id="rId32"/>
    <p:sldId id="343" r:id="rId33"/>
    <p:sldId id="34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F33541-5E58-43C3-A2D8-8288F878A3DB}">
          <p14:sldIdLst>
            <p14:sldId id="317"/>
            <p14:sldId id="306"/>
            <p14:sldId id="348"/>
            <p14:sldId id="319"/>
            <p14:sldId id="321"/>
            <p14:sldId id="349"/>
            <p14:sldId id="320"/>
            <p14:sldId id="347"/>
            <p14:sldId id="350"/>
            <p14:sldId id="322"/>
            <p14:sldId id="323"/>
            <p14:sldId id="303"/>
            <p14:sldId id="324"/>
            <p14:sldId id="326"/>
            <p14:sldId id="325"/>
            <p14:sldId id="328"/>
            <p14:sldId id="329"/>
            <p14:sldId id="330"/>
            <p14:sldId id="327"/>
            <p14:sldId id="332"/>
            <p14:sldId id="335"/>
            <p14:sldId id="334"/>
            <p14:sldId id="337"/>
            <p14:sldId id="338"/>
            <p14:sldId id="339"/>
            <p14:sldId id="340"/>
            <p14:sldId id="341"/>
            <p14:sldId id="352"/>
            <p14:sldId id="331"/>
            <p14:sldId id="342"/>
            <p14:sldId id="344"/>
            <p14:sldId id="343"/>
            <p14:sldId id="3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93B"/>
    <a:srgbClr val="04ABFD"/>
    <a:srgbClr val="000000"/>
    <a:srgbClr val="A8204E"/>
    <a:srgbClr val="C6093B"/>
    <a:srgbClr val="B1B6AF"/>
    <a:srgbClr val="D9D7D0"/>
    <a:srgbClr val="FF9ED3"/>
    <a:srgbClr val="AFAFA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50" autoAdjust="0"/>
    <p:restoredTop sz="95881"/>
  </p:normalViewPr>
  <p:slideViewPr>
    <p:cSldViewPr snapToGrid="0">
      <p:cViewPr>
        <p:scale>
          <a:sx n="78" d="100"/>
          <a:sy n="78" d="100"/>
        </p:scale>
        <p:origin x="1824" y="1016"/>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90E04-E3F8-0547-B8FB-E0EB9CB11FE6}" type="doc">
      <dgm:prSet loTypeId="urn:microsoft.com/office/officeart/2005/8/layout/venn1" loCatId="" qsTypeId="urn:microsoft.com/office/officeart/2005/8/quickstyle/simple1" qsCatId="simple" csTypeId="urn:microsoft.com/office/officeart/2005/8/colors/accent1_2" csCatId="accent1" phldr="1"/>
      <dgm:spPr/>
    </dgm:pt>
    <dgm:pt modelId="{8AD2F442-3CDC-A246-95A0-637759126CCA}">
      <dgm:prSet phldrT="[Text]" custT="1"/>
      <dgm:spPr/>
      <dgm:t>
        <a:bodyPr/>
        <a:lstStyle/>
        <a:p>
          <a:r>
            <a:rPr lang="en-US" sz="1500" b="0" i="0" u="none" dirty="0">
              <a:solidFill>
                <a:schemeClr val="bg1"/>
              </a:solidFill>
            </a:rPr>
            <a:t>The ZBI ranks companies based on publicly available information. </a:t>
          </a:r>
          <a:endParaRPr lang="en-US" sz="1500" dirty="0">
            <a:solidFill>
              <a:schemeClr val="bg1"/>
            </a:solidFill>
          </a:endParaRPr>
        </a:p>
      </dgm:t>
    </dgm:pt>
    <dgm:pt modelId="{703D1BE4-BFB8-1E40-B345-B04BDF721A56}" type="parTrans" cxnId="{E5D53C9C-0B30-F04D-97B6-9A6FD8B979B2}">
      <dgm:prSet/>
      <dgm:spPr/>
      <dgm:t>
        <a:bodyPr/>
        <a:lstStyle/>
        <a:p>
          <a:endParaRPr lang="en-US"/>
        </a:p>
      </dgm:t>
    </dgm:pt>
    <dgm:pt modelId="{98D2708B-F75C-264B-8220-B15C861BAE01}" type="sibTrans" cxnId="{E5D53C9C-0B30-F04D-97B6-9A6FD8B979B2}">
      <dgm:prSet/>
      <dgm:spPr/>
      <dgm:t>
        <a:bodyPr/>
        <a:lstStyle/>
        <a:p>
          <a:endParaRPr lang="en-US"/>
        </a:p>
      </dgm:t>
    </dgm:pt>
    <dgm:pt modelId="{C9BF695C-B1B1-574D-88CE-6C95F6EFD935}">
      <dgm:prSet phldrT="[Text]" custT="1"/>
      <dgm:spPr/>
      <dgm:t>
        <a:bodyPr/>
        <a:lstStyle/>
        <a:p>
          <a:r>
            <a:rPr lang="en-US" sz="1500" b="0" i="0" u="none" dirty="0">
              <a:solidFill>
                <a:schemeClr val="bg1"/>
              </a:solidFill>
            </a:rPr>
            <a:t>The ZBI does not endeavor to capture actual BHR performance. Instead, we rank order corporate self-recognition of BHR accomplishments </a:t>
          </a:r>
          <a:endParaRPr lang="en-US" sz="1500" dirty="0">
            <a:solidFill>
              <a:schemeClr val="bg1"/>
            </a:solidFill>
          </a:endParaRPr>
        </a:p>
      </dgm:t>
    </dgm:pt>
    <dgm:pt modelId="{3406E275-CB90-D043-AAD9-A9DB47E24B41}" type="parTrans" cxnId="{F0C5E021-E9C2-1D41-AE43-CEC0FA1BEEE1}">
      <dgm:prSet/>
      <dgm:spPr/>
      <dgm:t>
        <a:bodyPr/>
        <a:lstStyle/>
        <a:p>
          <a:endParaRPr lang="en-US"/>
        </a:p>
      </dgm:t>
    </dgm:pt>
    <dgm:pt modelId="{E637C530-E7B8-6746-B2CE-FB0FD0F8CB7C}" type="sibTrans" cxnId="{F0C5E021-E9C2-1D41-AE43-CEC0FA1BEEE1}">
      <dgm:prSet/>
      <dgm:spPr/>
      <dgm:t>
        <a:bodyPr/>
        <a:lstStyle/>
        <a:p>
          <a:endParaRPr lang="en-US"/>
        </a:p>
      </dgm:t>
    </dgm:pt>
    <dgm:pt modelId="{910477A4-D70E-9549-9860-D270E9177BB0}">
      <dgm:prSet phldrT="[Text]" custT="1"/>
      <dgm:spPr/>
      <dgm:t>
        <a:bodyPr/>
        <a:lstStyle/>
        <a:p>
          <a:r>
            <a:rPr lang="en-US" sz="1500" b="0" i="0" u="none" dirty="0">
              <a:solidFill>
                <a:schemeClr val="bg1"/>
              </a:solidFill>
            </a:rPr>
            <a:t>Disclosure is itself a social good as it reflects the statement and the philosophy of the corporations toward human rights and social responsibility.</a:t>
          </a:r>
          <a:endParaRPr lang="en-US" sz="1500" dirty="0">
            <a:solidFill>
              <a:schemeClr val="bg1"/>
            </a:solidFill>
          </a:endParaRPr>
        </a:p>
      </dgm:t>
    </dgm:pt>
    <dgm:pt modelId="{6F3D8317-A41F-3A43-A304-B4A5629A40D5}" type="parTrans" cxnId="{2450B2D2-B18E-BD43-B1F9-3D998D9FC1B5}">
      <dgm:prSet/>
      <dgm:spPr/>
      <dgm:t>
        <a:bodyPr/>
        <a:lstStyle/>
        <a:p>
          <a:endParaRPr lang="en-US"/>
        </a:p>
      </dgm:t>
    </dgm:pt>
    <dgm:pt modelId="{7A25BA45-1A50-B742-8333-99629A63A760}" type="sibTrans" cxnId="{2450B2D2-B18E-BD43-B1F9-3D998D9FC1B5}">
      <dgm:prSet/>
      <dgm:spPr/>
      <dgm:t>
        <a:bodyPr/>
        <a:lstStyle/>
        <a:p>
          <a:endParaRPr lang="en-US"/>
        </a:p>
      </dgm:t>
    </dgm:pt>
    <dgm:pt modelId="{8809ED56-D225-9847-BDF0-AE3131FC7CA2}" type="pres">
      <dgm:prSet presAssocID="{1C290E04-E3F8-0547-B8FB-E0EB9CB11FE6}" presName="compositeShape" presStyleCnt="0">
        <dgm:presLayoutVars>
          <dgm:chMax val="7"/>
          <dgm:dir/>
          <dgm:resizeHandles val="exact"/>
        </dgm:presLayoutVars>
      </dgm:prSet>
      <dgm:spPr/>
    </dgm:pt>
    <dgm:pt modelId="{FC7334CE-0817-FA48-B2A7-E6CD08C5A28C}" type="pres">
      <dgm:prSet presAssocID="{8AD2F442-3CDC-A246-95A0-637759126CCA}" presName="circ1" presStyleLbl="vennNode1" presStyleIdx="0" presStyleCnt="3"/>
      <dgm:spPr/>
    </dgm:pt>
    <dgm:pt modelId="{D0AC66A5-F276-3740-A261-C99550E609AA}" type="pres">
      <dgm:prSet presAssocID="{8AD2F442-3CDC-A246-95A0-637759126CCA}" presName="circ1Tx" presStyleLbl="revTx" presStyleIdx="0" presStyleCnt="0">
        <dgm:presLayoutVars>
          <dgm:chMax val="0"/>
          <dgm:chPref val="0"/>
          <dgm:bulletEnabled val="1"/>
        </dgm:presLayoutVars>
      </dgm:prSet>
      <dgm:spPr/>
    </dgm:pt>
    <dgm:pt modelId="{9BE761BC-6846-2F42-9D38-3A239AB84FAB}" type="pres">
      <dgm:prSet presAssocID="{C9BF695C-B1B1-574D-88CE-6C95F6EFD935}" presName="circ2" presStyleLbl="vennNode1" presStyleIdx="1" presStyleCnt="3"/>
      <dgm:spPr/>
    </dgm:pt>
    <dgm:pt modelId="{0DD00A97-8D36-ED4B-A53D-8DA20E23D693}" type="pres">
      <dgm:prSet presAssocID="{C9BF695C-B1B1-574D-88CE-6C95F6EFD935}" presName="circ2Tx" presStyleLbl="revTx" presStyleIdx="0" presStyleCnt="0">
        <dgm:presLayoutVars>
          <dgm:chMax val="0"/>
          <dgm:chPref val="0"/>
          <dgm:bulletEnabled val="1"/>
        </dgm:presLayoutVars>
      </dgm:prSet>
      <dgm:spPr/>
    </dgm:pt>
    <dgm:pt modelId="{00E86D7B-D753-FD45-BB12-B3BE3E46F3EF}" type="pres">
      <dgm:prSet presAssocID="{910477A4-D70E-9549-9860-D270E9177BB0}" presName="circ3" presStyleLbl="vennNode1" presStyleIdx="2" presStyleCnt="3"/>
      <dgm:spPr/>
    </dgm:pt>
    <dgm:pt modelId="{61B8BC04-8F46-D94B-BFF4-7370DA17D3E6}" type="pres">
      <dgm:prSet presAssocID="{910477A4-D70E-9549-9860-D270E9177BB0}" presName="circ3Tx" presStyleLbl="revTx" presStyleIdx="0" presStyleCnt="0">
        <dgm:presLayoutVars>
          <dgm:chMax val="0"/>
          <dgm:chPref val="0"/>
          <dgm:bulletEnabled val="1"/>
        </dgm:presLayoutVars>
      </dgm:prSet>
      <dgm:spPr/>
    </dgm:pt>
  </dgm:ptLst>
  <dgm:cxnLst>
    <dgm:cxn modelId="{D4504705-E931-8D49-8169-5A5CBAAD4958}" type="presOf" srcId="{910477A4-D70E-9549-9860-D270E9177BB0}" destId="{61B8BC04-8F46-D94B-BFF4-7370DA17D3E6}" srcOrd="1" destOrd="0" presId="urn:microsoft.com/office/officeart/2005/8/layout/venn1"/>
    <dgm:cxn modelId="{F0C5E021-E9C2-1D41-AE43-CEC0FA1BEEE1}" srcId="{1C290E04-E3F8-0547-B8FB-E0EB9CB11FE6}" destId="{C9BF695C-B1B1-574D-88CE-6C95F6EFD935}" srcOrd="1" destOrd="0" parTransId="{3406E275-CB90-D043-AAD9-A9DB47E24B41}" sibTransId="{E637C530-E7B8-6746-B2CE-FB0FD0F8CB7C}"/>
    <dgm:cxn modelId="{69842565-D68E-CC4A-AF93-D0E44D251D75}" type="presOf" srcId="{C9BF695C-B1B1-574D-88CE-6C95F6EFD935}" destId="{0DD00A97-8D36-ED4B-A53D-8DA20E23D693}" srcOrd="1" destOrd="0" presId="urn:microsoft.com/office/officeart/2005/8/layout/venn1"/>
    <dgm:cxn modelId="{0296B367-2AFC-DC4B-862C-DF84F124FB86}" type="presOf" srcId="{C9BF695C-B1B1-574D-88CE-6C95F6EFD935}" destId="{9BE761BC-6846-2F42-9D38-3A239AB84FAB}" srcOrd="0" destOrd="0" presId="urn:microsoft.com/office/officeart/2005/8/layout/venn1"/>
    <dgm:cxn modelId="{9CC3627A-5F76-7948-9242-C886C7C22FF9}" type="presOf" srcId="{8AD2F442-3CDC-A246-95A0-637759126CCA}" destId="{D0AC66A5-F276-3740-A261-C99550E609AA}" srcOrd="1" destOrd="0" presId="urn:microsoft.com/office/officeart/2005/8/layout/venn1"/>
    <dgm:cxn modelId="{7EDAAC94-4B37-8A4E-ADF6-975FBEAE41BE}" type="presOf" srcId="{8AD2F442-3CDC-A246-95A0-637759126CCA}" destId="{FC7334CE-0817-FA48-B2A7-E6CD08C5A28C}" srcOrd="0" destOrd="0" presId="urn:microsoft.com/office/officeart/2005/8/layout/venn1"/>
    <dgm:cxn modelId="{E5D53C9C-0B30-F04D-97B6-9A6FD8B979B2}" srcId="{1C290E04-E3F8-0547-B8FB-E0EB9CB11FE6}" destId="{8AD2F442-3CDC-A246-95A0-637759126CCA}" srcOrd="0" destOrd="0" parTransId="{703D1BE4-BFB8-1E40-B345-B04BDF721A56}" sibTransId="{98D2708B-F75C-264B-8220-B15C861BAE01}"/>
    <dgm:cxn modelId="{66D3A4A4-023B-F344-96D3-2EED8FF18D71}" type="presOf" srcId="{1C290E04-E3F8-0547-B8FB-E0EB9CB11FE6}" destId="{8809ED56-D225-9847-BDF0-AE3131FC7CA2}" srcOrd="0" destOrd="0" presId="urn:microsoft.com/office/officeart/2005/8/layout/venn1"/>
    <dgm:cxn modelId="{2450B2D2-B18E-BD43-B1F9-3D998D9FC1B5}" srcId="{1C290E04-E3F8-0547-B8FB-E0EB9CB11FE6}" destId="{910477A4-D70E-9549-9860-D270E9177BB0}" srcOrd="2" destOrd="0" parTransId="{6F3D8317-A41F-3A43-A304-B4A5629A40D5}" sibTransId="{7A25BA45-1A50-B742-8333-99629A63A760}"/>
    <dgm:cxn modelId="{DB51F3FD-C338-3B4E-87EF-BE85D994FE60}" type="presOf" srcId="{910477A4-D70E-9549-9860-D270E9177BB0}" destId="{00E86D7B-D753-FD45-BB12-B3BE3E46F3EF}" srcOrd="0" destOrd="0" presId="urn:microsoft.com/office/officeart/2005/8/layout/venn1"/>
    <dgm:cxn modelId="{DDF88801-4ED5-C344-B05E-B87BE0AAEC36}" type="presParOf" srcId="{8809ED56-D225-9847-BDF0-AE3131FC7CA2}" destId="{FC7334CE-0817-FA48-B2A7-E6CD08C5A28C}" srcOrd="0" destOrd="0" presId="urn:microsoft.com/office/officeart/2005/8/layout/venn1"/>
    <dgm:cxn modelId="{4EE679A0-4981-894A-AF3B-1696EAB469BD}" type="presParOf" srcId="{8809ED56-D225-9847-BDF0-AE3131FC7CA2}" destId="{D0AC66A5-F276-3740-A261-C99550E609AA}" srcOrd="1" destOrd="0" presId="urn:microsoft.com/office/officeart/2005/8/layout/venn1"/>
    <dgm:cxn modelId="{698079A4-8450-D34E-81C9-D62C0C7A9D03}" type="presParOf" srcId="{8809ED56-D225-9847-BDF0-AE3131FC7CA2}" destId="{9BE761BC-6846-2F42-9D38-3A239AB84FAB}" srcOrd="2" destOrd="0" presId="urn:microsoft.com/office/officeart/2005/8/layout/venn1"/>
    <dgm:cxn modelId="{BD72F066-A306-9346-9E41-D81976BF44A1}" type="presParOf" srcId="{8809ED56-D225-9847-BDF0-AE3131FC7CA2}" destId="{0DD00A97-8D36-ED4B-A53D-8DA20E23D693}" srcOrd="3" destOrd="0" presId="urn:microsoft.com/office/officeart/2005/8/layout/venn1"/>
    <dgm:cxn modelId="{A93198C3-FB2E-1849-BF6C-A732AE2E9EB1}" type="presParOf" srcId="{8809ED56-D225-9847-BDF0-AE3131FC7CA2}" destId="{00E86D7B-D753-FD45-BB12-B3BE3E46F3EF}" srcOrd="4" destOrd="0" presId="urn:microsoft.com/office/officeart/2005/8/layout/venn1"/>
    <dgm:cxn modelId="{B0C3CF2B-3427-7940-8314-808064991922}" type="presParOf" srcId="{8809ED56-D225-9847-BDF0-AE3131FC7CA2}" destId="{61B8BC04-8F46-D94B-BFF4-7370DA17D3E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62F57E-2544-EE45-8B94-E7C32DA79C5B}" type="doc">
      <dgm:prSet loTypeId="urn:microsoft.com/office/officeart/2005/8/layout/venn1" loCatId="" qsTypeId="urn:microsoft.com/office/officeart/2005/8/quickstyle/simple1" qsCatId="simple" csTypeId="urn:microsoft.com/office/officeart/2005/8/colors/accent1_2" csCatId="accent1" phldr="1"/>
      <dgm:spPr/>
    </dgm:pt>
    <dgm:pt modelId="{82C04DA3-F4CA-1647-8087-1666C4832CAB}">
      <dgm:prSet phldrT="[Text]"/>
      <dgm:spPr/>
      <dgm:t>
        <a:bodyPr/>
        <a:lstStyle/>
        <a:p>
          <a:r>
            <a:rPr lang="en-US" dirty="0"/>
            <a:t>150 Companies</a:t>
          </a:r>
        </a:p>
      </dgm:t>
    </dgm:pt>
    <dgm:pt modelId="{19DB7990-F60B-CB4C-96AF-08E9FBCE07AF}" type="parTrans" cxnId="{E9FF29C3-BF87-D346-86D6-395FEAA1B674}">
      <dgm:prSet/>
      <dgm:spPr/>
      <dgm:t>
        <a:bodyPr/>
        <a:lstStyle/>
        <a:p>
          <a:endParaRPr lang="en-US"/>
        </a:p>
      </dgm:t>
    </dgm:pt>
    <dgm:pt modelId="{86B0BCD6-F02A-834F-BB65-3D13EE50E182}" type="sibTrans" cxnId="{E9FF29C3-BF87-D346-86D6-395FEAA1B674}">
      <dgm:prSet/>
      <dgm:spPr/>
      <dgm:t>
        <a:bodyPr/>
        <a:lstStyle/>
        <a:p>
          <a:endParaRPr lang="en-US"/>
        </a:p>
      </dgm:t>
    </dgm:pt>
    <dgm:pt modelId="{081CA6C6-B9C1-E241-9B34-D961C06A0D5F}">
      <dgm:prSet phldrT="[Text]"/>
      <dgm:spPr/>
      <dgm:t>
        <a:bodyPr/>
        <a:lstStyle/>
        <a:p>
          <a:r>
            <a:rPr lang="en-US" dirty="0"/>
            <a:t>1500+ documents reviewed</a:t>
          </a:r>
        </a:p>
      </dgm:t>
    </dgm:pt>
    <dgm:pt modelId="{E849081F-9363-084E-B196-1609F6E52F93}" type="parTrans" cxnId="{A092EE20-0C36-C348-922C-0D4E55491806}">
      <dgm:prSet/>
      <dgm:spPr/>
      <dgm:t>
        <a:bodyPr/>
        <a:lstStyle/>
        <a:p>
          <a:endParaRPr lang="en-US"/>
        </a:p>
      </dgm:t>
    </dgm:pt>
    <dgm:pt modelId="{FEA17410-C6E6-4D48-BCC9-C23745FC056F}" type="sibTrans" cxnId="{A092EE20-0C36-C348-922C-0D4E55491806}">
      <dgm:prSet/>
      <dgm:spPr/>
      <dgm:t>
        <a:bodyPr/>
        <a:lstStyle/>
        <a:p>
          <a:endParaRPr lang="en-US"/>
        </a:p>
      </dgm:t>
    </dgm:pt>
    <dgm:pt modelId="{BF2FBF4B-7F50-5546-A91D-E4CD1B0E7E8B}">
      <dgm:prSet phldrT="[Text]"/>
      <dgm:spPr/>
      <dgm:t>
        <a:bodyPr/>
        <a:lstStyle/>
        <a:p>
          <a:r>
            <a:rPr lang="en-US" dirty="0"/>
            <a:t>25+ Meetings</a:t>
          </a:r>
        </a:p>
      </dgm:t>
    </dgm:pt>
    <dgm:pt modelId="{C0E601F1-47D7-3948-A79A-531CEEEBD219}" type="parTrans" cxnId="{73016FAD-C3DF-5841-902A-A632A3FAEFAE}">
      <dgm:prSet/>
      <dgm:spPr/>
      <dgm:t>
        <a:bodyPr/>
        <a:lstStyle/>
        <a:p>
          <a:endParaRPr lang="en-US"/>
        </a:p>
      </dgm:t>
    </dgm:pt>
    <dgm:pt modelId="{8F89553A-7F5F-4B4C-898A-45CF123EE369}" type="sibTrans" cxnId="{73016FAD-C3DF-5841-902A-A632A3FAEFAE}">
      <dgm:prSet/>
      <dgm:spPr/>
      <dgm:t>
        <a:bodyPr/>
        <a:lstStyle/>
        <a:p>
          <a:endParaRPr lang="en-US"/>
        </a:p>
      </dgm:t>
    </dgm:pt>
    <dgm:pt modelId="{93FA03F0-9170-4C47-BCD6-C1B28D40C376}">
      <dgm:prSet/>
      <dgm:spPr/>
      <dgm:t>
        <a:bodyPr/>
        <a:lstStyle/>
        <a:p>
          <a:r>
            <a:rPr lang="en-US" dirty="0"/>
            <a:t>300+ hours of research</a:t>
          </a:r>
        </a:p>
      </dgm:t>
    </dgm:pt>
    <dgm:pt modelId="{451F47E8-1C92-AB4C-81BF-B4AAD6C2E8F7}" type="parTrans" cxnId="{B70AF899-2458-2844-853B-A756F767FDAC}">
      <dgm:prSet/>
      <dgm:spPr/>
      <dgm:t>
        <a:bodyPr/>
        <a:lstStyle/>
        <a:p>
          <a:endParaRPr lang="en-US"/>
        </a:p>
      </dgm:t>
    </dgm:pt>
    <dgm:pt modelId="{FC3E88DD-87C4-AB49-B7D7-BBB0D68AE65C}" type="sibTrans" cxnId="{B70AF899-2458-2844-853B-A756F767FDAC}">
      <dgm:prSet/>
      <dgm:spPr/>
      <dgm:t>
        <a:bodyPr/>
        <a:lstStyle/>
        <a:p>
          <a:endParaRPr lang="en-US"/>
        </a:p>
      </dgm:t>
    </dgm:pt>
    <dgm:pt modelId="{EC785648-E026-774C-B55B-399E9A391C19}" type="pres">
      <dgm:prSet presAssocID="{8E62F57E-2544-EE45-8B94-E7C32DA79C5B}" presName="compositeShape" presStyleCnt="0">
        <dgm:presLayoutVars>
          <dgm:chMax val="7"/>
          <dgm:dir/>
          <dgm:resizeHandles val="exact"/>
        </dgm:presLayoutVars>
      </dgm:prSet>
      <dgm:spPr/>
    </dgm:pt>
    <dgm:pt modelId="{D66629FA-D073-E442-A645-DEA7C8A30F06}" type="pres">
      <dgm:prSet presAssocID="{82C04DA3-F4CA-1647-8087-1666C4832CAB}" presName="circ1" presStyleLbl="vennNode1" presStyleIdx="0" presStyleCnt="4"/>
      <dgm:spPr/>
    </dgm:pt>
    <dgm:pt modelId="{99C81BEE-B91F-E74B-98D3-60E98E05F0BF}" type="pres">
      <dgm:prSet presAssocID="{82C04DA3-F4CA-1647-8087-1666C4832CAB}" presName="circ1Tx" presStyleLbl="revTx" presStyleIdx="0" presStyleCnt="0">
        <dgm:presLayoutVars>
          <dgm:chMax val="0"/>
          <dgm:chPref val="0"/>
          <dgm:bulletEnabled val="1"/>
        </dgm:presLayoutVars>
      </dgm:prSet>
      <dgm:spPr/>
    </dgm:pt>
    <dgm:pt modelId="{BFDC22B1-F3CB-F143-9C86-C0660E23F5C9}" type="pres">
      <dgm:prSet presAssocID="{081CA6C6-B9C1-E241-9B34-D961C06A0D5F}" presName="circ2" presStyleLbl="vennNode1" presStyleIdx="1" presStyleCnt="4"/>
      <dgm:spPr/>
    </dgm:pt>
    <dgm:pt modelId="{C50F860A-84C6-8445-BAC1-1C7AFEBFED25}" type="pres">
      <dgm:prSet presAssocID="{081CA6C6-B9C1-E241-9B34-D961C06A0D5F}" presName="circ2Tx" presStyleLbl="revTx" presStyleIdx="0" presStyleCnt="0">
        <dgm:presLayoutVars>
          <dgm:chMax val="0"/>
          <dgm:chPref val="0"/>
          <dgm:bulletEnabled val="1"/>
        </dgm:presLayoutVars>
      </dgm:prSet>
      <dgm:spPr/>
    </dgm:pt>
    <dgm:pt modelId="{96921B60-056A-F849-A7E2-120A720E08F0}" type="pres">
      <dgm:prSet presAssocID="{93FA03F0-9170-4C47-BCD6-C1B28D40C376}" presName="circ3" presStyleLbl="vennNode1" presStyleIdx="2" presStyleCnt="4"/>
      <dgm:spPr/>
    </dgm:pt>
    <dgm:pt modelId="{0D550874-63FC-664C-AF23-5E270FD379C3}" type="pres">
      <dgm:prSet presAssocID="{93FA03F0-9170-4C47-BCD6-C1B28D40C376}" presName="circ3Tx" presStyleLbl="revTx" presStyleIdx="0" presStyleCnt="0">
        <dgm:presLayoutVars>
          <dgm:chMax val="0"/>
          <dgm:chPref val="0"/>
          <dgm:bulletEnabled val="1"/>
        </dgm:presLayoutVars>
      </dgm:prSet>
      <dgm:spPr/>
    </dgm:pt>
    <dgm:pt modelId="{F08AB4CF-0A7F-6D41-9E80-3C846E12CF38}" type="pres">
      <dgm:prSet presAssocID="{BF2FBF4B-7F50-5546-A91D-E4CD1B0E7E8B}" presName="circ4" presStyleLbl="vennNode1" presStyleIdx="3" presStyleCnt="4"/>
      <dgm:spPr/>
    </dgm:pt>
    <dgm:pt modelId="{40E379ED-C582-E04B-AA1D-9A2A2D54DDC9}" type="pres">
      <dgm:prSet presAssocID="{BF2FBF4B-7F50-5546-A91D-E4CD1B0E7E8B}" presName="circ4Tx" presStyleLbl="revTx" presStyleIdx="0" presStyleCnt="0">
        <dgm:presLayoutVars>
          <dgm:chMax val="0"/>
          <dgm:chPref val="0"/>
          <dgm:bulletEnabled val="1"/>
        </dgm:presLayoutVars>
      </dgm:prSet>
      <dgm:spPr/>
    </dgm:pt>
  </dgm:ptLst>
  <dgm:cxnLst>
    <dgm:cxn modelId="{A092EE20-0C36-C348-922C-0D4E55491806}" srcId="{8E62F57E-2544-EE45-8B94-E7C32DA79C5B}" destId="{081CA6C6-B9C1-E241-9B34-D961C06A0D5F}" srcOrd="1" destOrd="0" parTransId="{E849081F-9363-084E-B196-1609F6E52F93}" sibTransId="{FEA17410-C6E6-4D48-BCC9-C23745FC056F}"/>
    <dgm:cxn modelId="{C9A0997A-FE41-4047-BF7E-D22A6B14C768}" type="presOf" srcId="{82C04DA3-F4CA-1647-8087-1666C4832CAB}" destId="{99C81BEE-B91F-E74B-98D3-60E98E05F0BF}" srcOrd="1" destOrd="0" presId="urn:microsoft.com/office/officeart/2005/8/layout/venn1"/>
    <dgm:cxn modelId="{5397D07B-98E8-C346-967C-31C1D3EDD5E4}" type="presOf" srcId="{93FA03F0-9170-4C47-BCD6-C1B28D40C376}" destId="{96921B60-056A-F849-A7E2-120A720E08F0}" srcOrd="0" destOrd="0" presId="urn:microsoft.com/office/officeart/2005/8/layout/venn1"/>
    <dgm:cxn modelId="{F2ED2183-2022-0649-91FF-13FDE9185BBA}" type="presOf" srcId="{081CA6C6-B9C1-E241-9B34-D961C06A0D5F}" destId="{BFDC22B1-F3CB-F143-9C86-C0660E23F5C9}" srcOrd="0" destOrd="0" presId="urn:microsoft.com/office/officeart/2005/8/layout/venn1"/>
    <dgm:cxn modelId="{B70AF899-2458-2844-853B-A756F767FDAC}" srcId="{8E62F57E-2544-EE45-8B94-E7C32DA79C5B}" destId="{93FA03F0-9170-4C47-BCD6-C1B28D40C376}" srcOrd="2" destOrd="0" parTransId="{451F47E8-1C92-AB4C-81BF-B4AAD6C2E8F7}" sibTransId="{FC3E88DD-87C4-AB49-B7D7-BBB0D68AE65C}"/>
    <dgm:cxn modelId="{7C2A079D-084D-CE4B-9DE8-01D9584F48B0}" type="presOf" srcId="{82C04DA3-F4CA-1647-8087-1666C4832CAB}" destId="{D66629FA-D073-E442-A645-DEA7C8A30F06}" srcOrd="0" destOrd="0" presId="urn:microsoft.com/office/officeart/2005/8/layout/venn1"/>
    <dgm:cxn modelId="{2FC539A6-8D63-E240-8E55-5755BC1F9407}" type="presOf" srcId="{081CA6C6-B9C1-E241-9B34-D961C06A0D5F}" destId="{C50F860A-84C6-8445-BAC1-1C7AFEBFED25}" srcOrd="1" destOrd="0" presId="urn:microsoft.com/office/officeart/2005/8/layout/venn1"/>
    <dgm:cxn modelId="{73016FAD-C3DF-5841-902A-A632A3FAEFAE}" srcId="{8E62F57E-2544-EE45-8B94-E7C32DA79C5B}" destId="{BF2FBF4B-7F50-5546-A91D-E4CD1B0E7E8B}" srcOrd="3" destOrd="0" parTransId="{C0E601F1-47D7-3948-A79A-531CEEEBD219}" sibTransId="{8F89553A-7F5F-4B4C-898A-45CF123EE369}"/>
    <dgm:cxn modelId="{A3AC86AD-E127-4449-B9D9-AE1508B0448A}" type="presOf" srcId="{93FA03F0-9170-4C47-BCD6-C1B28D40C376}" destId="{0D550874-63FC-664C-AF23-5E270FD379C3}" srcOrd="1" destOrd="0" presId="urn:microsoft.com/office/officeart/2005/8/layout/venn1"/>
    <dgm:cxn modelId="{E9FF29C3-BF87-D346-86D6-395FEAA1B674}" srcId="{8E62F57E-2544-EE45-8B94-E7C32DA79C5B}" destId="{82C04DA3-F4CA-1647-8087-1666C4832CAB}" srcOrd="0" destOrd="0" parTransId="{19DB7990-F60B-CB4C-96AF-08E9FBCE07AF}" sibTransId="{86B0BCD6-F02A-834F-BB65-3D13EE50E182}"/>
    <dgm:cxn modelId="{C2194ED0-EA21-B04B-9D64-BEA2AD71847B}" type="presOf" srcId="{BF2FBF4B-7F50-5546-A91D-E4CD1B0E7E8B}" destId="{40E379ED-C582-E04B-AA1D-9A2A2D54DDC9}" srcOrd="1" destOrd="0" presId="urn:microsoft.com/office/officeart/2005/8/layout/venn1"/>
    <dgm:cxn modelId="{5D1379E6-44FB-D746-A65D-8C69B3A4DFDB}" type="presOf" srcId="{BF2FBF4B-7F50-5546-A91D-E4CD1B0E7E8B}" destId="{F08AB4CF-0A7F-6D41-9E80-3C846E12CF38}" srcOrd="0" destOrd="0" presId="urn:microsoft.com/office/officeart/2005/8/layout/venn1"/>
    <dgm:cxn modelId="{CB5996F6-D1DE-314E-99E3-8E52D34D114B}" type="presOf" srcId="{8E62F57E-2544-EE45-8B94-E7C32DA79C5B}" destId="{EC785648-E026-774C-B55B-399E9A391C19}" srcOrd="0" destOrd="0" presId="urn:microsoft.com/office/officeart/2005/8/layout/venn1"/>
    <dgm:cxn modelId="{530FE495-1A2A-0B4C-AAD9-4FFB4321F596}" type="presParOf" srcId="{EC785648-E026-774C-B55B-399E9A391C19}" destId="{D66629FA-D073-E442-A645-DEA7C8A30F06}" srcOrd="0" destOrd="0" presId="urn:microsoft.com/office/officeart/2005/8/layout/venn1"/>
    <dgm:cxn modelId="{F1E61E6E-42D4-C247-B492-265618540F97}" type="presParOf" srcId="{EC785648-E026-774C-B55B-399E9A391C19}" destId="{99C81BEE-B91F-E74B-98D3-60E98E05F0BF}" srcOrd="1" destOrd="0" presId="urn:microsoft.com/office/officeart/2005/8/layout/venn1"/>
    <dgm:cxn modelId="{C4F2FD5A-AE00-624E-8A4D-5EF855E318BF}" type="presParOf" srcId="{EC785648-E026-774C-B55B-399E9A391C19}" destId="{BFDC22B1-F3CB-F143-9C86-C0660E23F5C9}" srcOrd="2" destOrd="0" presId="urn:microsoft.com/office/officeart/2005/8/layout/venn1"/>
    <dgm:cxn modelId="{3361DB61-B19D-4A41-A38F-0578EED00CC8}" type="presParOf" srcId="{EC785648-E026-774C-B55B-399E9A391C19}" destId="{C50F860A-84C6-8445-BAC1-1C7AFEBFED25}" srcOrd="3" destOrd="0" presId="urn:microsoft.com/office/officeart/2005/8/layout/venn1"/>
    <dgm:cxn modelId="{93FE1818-B4D8-DB42-9AA2-D607CF18B200}" type="presParOf" srcId="{EC785648-E026-774C-B55B-399E9A391C19}" destId="{96921B60-056A-F849-A7E2-120A720E08F0}" srcOrd="4" destOrd="0" presId="urn:microsoft.com/office/officeart/2005/8/layout/venn1"/>
    <dgm:cxn modelId="{C6FAC0C0-6C92-984E-AB4E-A91EFE1497D7}" type="presParOf" srcId="{EC785648-E026-774C-B55B-399E9A391C19}" destId="{0D550874-63FC-664C-AF23-5E270FD379C3}" srcOrd="5" destOrd="0" presId="urn:microsoft.com/office/officeart/2005/8/layout/venn1"/>
    <dgm:cxn modelId="{861BFFAB-5C31-1142-A3AB-A6B72A673AF5}" type="presParOf" srcId="{EC785648-E026-774C-B55B-399E9A391C19}" destId="{F08AB4CF-0A7F-6D41-9E80-3C846E12CF38}" srcOrd="6" destOrd="0" presId="urn:microsoft.com/office/officeart/2005/8/layout/venn1"/>
    <dgm:cxn modelId="{DE98C8B8-D841-F843-AE62-FE16A591CB40}" type="presParOf" srcId="{EC785648-E026-774C-B55B-399E9A391C19}" destId="{40E379ED-C582-E04B-AA1D-9A2A2D54DDC9}"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334CE-0817-FA48-B2A7-E6CD08C5A28C}">
      <dsp:nvSpPr>
        <dsp:cNvPr id="0" name=""/>
        <dsp:cNvSpPr/>
      </dsp:nvSpPr>
      <dsp:spPr>
        <a:xfrm>
          <a:off x="3487592" y="68466"/>
          <a:ext cx="3286415" cy="32864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b="0" i="0" u="none" kern="1200" dirty="0">
              <a:solidFill>
                <a:schemeClr val="bg1"/>
              </a:solidFill>
            </a:rPr>
            <a:t>The ZBI ranks companies based on publicly available information. </a:t>
          </a:r>
          <a:endParaRPr lang="en-US" sz="1500" kern="1200" dirty="0">
            <a:solidFill>
              <a:schemeClr val="bg1"/>
            </a:solidFill>
          </a:endParaRPr>
        </a:p>
      </dsp:txBody>
      <dsp:txXfrm>
        <a:off x="3925781" y="643589"/>
        <a:ext cx="2410037" cy="1478886"/>
      </dsp:txXfrm>
    </dsp:sp>
    <dsp:sp modelId="{9BE761BC-6846-2F42-9D38-3A239AB84FAB}">
      <dsp:nvSpPr>
        <dsp:cNvPr id="0" name=""/>
        <dsp:cNvSpPr/>
      </dsp:nvSpPr>
      <dsp:spPr>
        <a:xfrm>
          <a:off x="4673441" y="2122476"/>
          <a:ext cx="3286415" cy="32864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b="0" i="0" u="none" kern="1200" dirty="0">
              <a:solidFill>
                <a:schemeClr val="bg1"/>
              </a:solidFill>
            </a:rPr>
            <a:t>The ZBI does not endeavor to capture actual BHR performance. Instead, we rank order corporate self-recognition of BHR accomplishments </a:t>
          </a:r>
          <a:endParaRPr lang="en-US" sz="1500" kern="1200" dirty="0">
            <a:solidFill>
              <a:schemeClr val="bg1"/>
            </a:solidFill>
          </a:endParaRPr>
        </a:p>
      </dsp:txBody>
      <dsp:txXfrm>
        <a:off x="5678536" y="2971467"/>
        <a:ext cx="1971849" cy="1807528"/>
      </dsp:txXfrm>
    </dsp:sp>
    <dsp:sp modelId="{00E86D7B-D753-FD45-BB12-B3BE3E46F3EF}">
      <dsp:nvSpPr>
        <dsp:cNvPr id="0" name=""/>
        <dsp:cNvSpPr/>
      </dsp:nvSpPr>
      <dsp:spPr>
        <a:xfrm>
          <a:off x="2301744" y="2122476"/>
          <a:ext cx="3286415" cy="32864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b="0" i="0" u="none" kern="1200" dirty="0">
              <a:solidFill>
                <a:schemeClr val="bg1"/>
              </a:solidFill>
            </a:rPr>
            <a:t>Disclosure is itself a social good as it reflects the statement and the philosophy of the corporations toward human rights and social responsibility.</a:t>
          </a:r>
          <a:endParaRPr lang="en-US" sz="1500" kern="1200" dirty="0">
            <a:solidFill>
              <a:schemeClr val="bg1"/>
            </a:solidFill>
          </a:endParaRPr>
        </a:p>
      </dsp:txBody>
      <dsp:txXfrm>
        <a:off x="2611215" y="2971467"/>
        <a:ext cx="1971849" cy="1807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629FA-D073-E442-A645-DEA7C8A30F06}">
      <dsp:nvSpPr>
        <dsp:cNvPr id="0" name=""/>
        <dsp:cNvSpPr/>
      </dsp:nvSpPr>
      <dsp:spPr>
        <a:xfrm>
          <a:off x="2655146" y="54186"/>
          <a:ext cx="2817706" cy="28177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150 Companies</a:t>
          </a:r>
        </a:p>
      </dsp:txBody>
      <dsp:txXfrm>
        <a:off x="2980266" y="433493"/>
        <a:ext cx="2167466" cy="894080"/>
      </dsp:txXfrm>
    </dsp:sp>
    <dsp:sp modelId="{BFDC22B1-F3CB-F143-9C86-C0660E23F5C9}">
      <dsp:nvSpPr>
        <dsp:cNvPr id="0" name=""/>
        <dsp:cNvSpPr/>
      </dsp:nvSpPr>
      <dsp:spPr>
        <a:xfrm>
          <a:off x="3901439" y="1300480"/>
          <a:ext cx="2817706" cy="28177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1500+ documents reviewed</a:t>
          </a:r>
        </a:p>
      </dsp:txBody>
      <dsp:txXfrm>
        <a:off x="5418666" y="1625600"/>
        <a:ext cx="1083733" cy="2167466"/>
      </dsp:txXfrm>
    </dsp:sp>
    <dsp:sp modelId="{96921B60-056A-F849-A7E2-120A720E08F0}">
      <dsp:nvSpPr>
        <dsp:cNvPr id="0" name=""/>
        <dsp:cNvSpPr/>
      </dsp:nvSpPr>
      <dsp:spPr>
        <a:xfrm>
          <a:off x="2655146" y="2546773"/>
          <a:ext cx="2817706" cy="28177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300+ hours of research</a:t>
          </a:r>
        </a:p>
      </dsp:txBody>
      <dsp:txXfrm>
        <a:off x="2980266" y="4091093"/>
        <a:ext cx="2167466" cy="894080"/>
      </dsp:txXfrm>
    </dsp:sp>
    <dsp:sp modelId="{F08AB4CF-0A7F-6D41-9E80-3C846E12CF38}">
      <dsp:nvSpPr>
        <dsp:cNvPr id="0" name=""/>
        <dsp:cNvSpPr/>
      </dsp:nvSpPr>
      <dsp:spPr>
        <a:xfrm>
          <a:off x="1408853" y="1300480"/>
          <a:ext cx="2817706" cy="28177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25+ Meetings</a:t>
          </a:r>
        </a:p>
      </dsp:txBody>
      <dsp:txXfrm>
        <a:off x="1625599" y="1625600"/>
        <a:ext cx="1083733" cy="216746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FAB296-C70E-40F1-B507-D2D143AD6EBF}" type="datetimeFigureOut">
              <a:rPr lang="en-US" smtClean="0"/>
              <a:t>3/11/24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9078BF-40EC-41E1-9B62-3081DB1209A1}" type="slidenum">
              <a:rPr lang="en-US" smtClean="0"/>
              <a:t>‹#›</a:t>
            </a:fld>
            <a:endParaRPr lang="en-US"/>
          </a:p>
        </p:txBody>
      </p:sp>
    </p:spTree>
    <p:extLst>
      <p:ext uri="{BB962C8B-B14F-4D97-AF65-F5344CB8AC3E}">
        <p14:creationId xmlns:p14="http://schemas.microsoft.com/office/powerpoint/2010/main" val="3209015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2892C-D9C7-4A81-A07C-60131499A005}" type="datetimeFigureOut">
              <a:rPr lang="en-US" smtClean="0"/>
              <a:t>3/11/24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A37F7-1A90-4E51-A507-1AEFE7B69E09}" type="slidenum">
              <a:rPr lang="en-US" smtClean="0"/>
              <a:t>‹#›</a:t>
            </a:fld>
            <a:endParaRPr lang="en-US"/>
          </a:p>
        </p:txBody>
      </p:sp>
    </p:spTree>
    <p:extLst>
      <p:ext uri="{BB962C8B-B14F-4D97-AF65-F5344CB8AC3E}">
        <p14:creationId xmlns:p14="http://schemas.microsoft.com/office/powerpoint/2010/main" val="283155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C79B39E0-BF53-44AA-98FF-1D1B87B7E713}"/>
              </a:ext>
            </a:extLst>
          </p:cNvPr>
          <p:cNvSpPr/>
          <p:nvPr userDrawn="1"/>
        </p:nvSpPr>
        <p:spPr>
          <a:xfrm>
            <a:off x="9712713" y="-30736"/>
            <a:ext cx="3580043" cy="4585278"/>
          </a:xfrm>
          <a:prstGeom prst="parallelogram">
            <a:avLst>
              <a:gd name="adj" fmla="val 52245"/>
            </a:avLst>
          </a:prstGeom>
          <a:gradFill flip="none" rotWithShape="1">
            <a:gsLst>
              <a:gs pos="20000">
                <a:schemeClr val="accent5">
                  <a:alpha val="0"/>
                </a:schemeClr>
              </a:gs>
              <a:gs pos="100000">
                <a:schemeClr val="accent2"/>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1695DCC8-D73C-40D9-A089-189E7E30D752}"/>
              </a:ext>
            </a:extLst>
          </p:cNvPr>
          <p:cNvSpPr/>
          <p:nvPr userDrawn="1"/>
        </p:nvSpPr>
        <p:spPr>
          <a:xfrm rot="10800000">
            <a:off x="7213298" y="-30736"/>
            <a:ext cx="5402509" cy="6919471"/>
          </a:xfrm>
          <a:prstGeom prst="parallelogram">
            <a:avLst>
              <a:gd name="adj" fmla="val 52245"/>
            </a:avLst>
          </a:prstGeom>
          <a:gradFill flip="none" rotWithShape="1">
            <a:gsLst>
              <a:gs pos="40000">
                <a:schemeClr val="accent3">
                  <a:alpha val="0"/>
                </a:schemeClr>
              </a:gs>
              <a:gs pos="100000">
                <a:schemeClr val="accent3">
                  <a:alpha val="7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75671" y="3896000"/>
            <a:ext cx="10135871" cy="646331"/>
          </a:xfrm>
        </p:spPr>
        <p:txBody>
          <a:bodyPr anchor="b"/>
          <a:lstStyle>
            <a:lvl1pPr algn="l">
              <a:defRPr sz="4000" b="1" i="0" cap="none"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575672" y="4550000"/>
            <a:ext cx="9144000" cy="544444"/>
          </a:xfrm>
        </p:spPr>
        <p:txBody>
          <a:bodyPr lIns="0" rIns="0">
            <a:spAutoFit/>
          </a:bodyPr>
          <a:lstStyle>
            <a:lvl1pPr marL="0" indent="0" algn="l">
              <a:buNone/>
              <a:defRPr sz="2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3"/>
          <p:cNvSpPr>
            <a:spLocks noGrp="1"/>
          </p:cNvSpPr>
          <p:nvPr>
            <p:ph type="body" sz="quarter" idx="12"/>
          </p:nvPr>
        </p:nvSpPr>
        <p:spPr>
          <a:xfrm>
            <a:off x="575672" y="5337129"/>
            <a:ext cx="9144000" cy="509691"/>
          </a:xfrm>
        </p:spPr>
        <p:txBody>
          <a:bodyPr lIns="0" rIns="0">
            <a:spAutoFit/>
          </a:bodyPr>
          <a:lstStyle>
            <a:lvl1pPr>
              <a:defRPr>
                <a:solidFill>
                  <a:schemeClr val="accent4"/>
                </a:solidFill>
                <a:latin typeface="Garamond" panose="02020404030301010803" pitchFamily="18" charset="0"/>
              </a:defRPr>
            </a:lvl1pPr>
            <a:lvl2pPr>
              <a:defRPr>
                <a:solidFill>
                  <a:schemeClr val="accent4"/>
                </a:solidFill>
                <a:latin typeface="Garamond" panose="02020404030301010803" pitchFamily="18" charset="0"/>
              </a:defRPr>
            </a:lvl2pPr>
            <a:lvl3pPr>
              <a:defRPr>
                <a:solidFill>
                  <a:schemeClr val="accent4"/>
                </a:solidFill>
                <a:latin typeface="Garamond" panose="02020404030301010803" pitchFamily="18" charset="0"/>
              </a:defRPr>
            </a:lvl3pPr>
            <a:lvl4pPr>
              <a:defRPr>
                <a:solidFill>
                  <a:schemeClr val="accent4"/>
                </a:solidFill>
                <a:latin typeface="Garamond" panose="02020404030301010803" pitchFamily="18" charset="0"/>
              </a:defRPr>
            </a:lvl4pPr>
            <a:lvl5pPr>
              <a:defRPr>
                <a:solidFill>
                  <a:schemeClr val="accent4"/>
                </a:solidFill>
                <a:latin typeface="Garamond" panose="02020404030301010803" pitchFamily="18" charset="0"/>
              </a:defRPr>
            </a:lvl5pPr>
          </a:lstStyle>
          <a:p>
            <a:pPr lvl="0"/>
            <a:r>
              <a:rPr lang="en-US" dirty="0"/>
              <a:t>Edit Master text styles</a:t>
            </a:r>
          </a:p>
        </p:txBody>
      </p:sp>
      <p:pic>
        <p:nvPicPr>
          <p:cNvPr id="5" name="Picture 4" descr="Logo&#10;&#10;Description automatically generated">
            <a:extLst>
              <a:ext uri="{FF2B5EF4-FFF2-40B4-BE49-F238E27FC236}">
                <a16:creationId xmlns:a16="http://schemas.microsoft.com/office/drawing/2014/main" id="{FA7F1E24-66DA-4CF5-9530-9AE8212B0B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672" y="533027"/>
            <a:ext cx="3655687" cy="956306"/>
          </a:xfrm>
          <a:prstGeom prst="rect">
            <a:avLst/>
          </a:prstGeom>
        </p:spPr>
      </p:pic>
      <p:cxnSp>
        <p:nvCxnSpPr>
          <p:cNvPr id="8" name="Straight Connector 7">
            <a:extLst>
              <a:ext uri="{FF2B5EF4-FFF2-40B4-BE49-F238E27FC236}">
                <a16:creationId xmlns:a16="http://schemas.microsoft.com/office/drawing/2014/main" id="{F6B5BF14-A6EB-4C48-A237-48EB0CADD5DE}"/>
              </a:ext>
            </a:extLst>
          </p:cNvPr>
          <p:cNvCxnSpPr>
            <a:cxnSpLocks/>
          </p:cNvCxnSpPr>
          <p:nvPr userDrawn="1"/>
        </p:nvCxnSpPr>
        <p:spPr>
          <a:xfrm flipH="1">
            <a:off x="9901646" y="0"/>
            <a:ext cx="1476731" cy="361841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72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89470"/>
            <a:ext cx="3932237" cy="867930"/>
          </a:xfrm>
        </p:spPr>
        <p:txBody>
          <a:bodyPr anchor="b"/>
          <a:lstStyle>
            <a:lvl1pPr>
              <a:defRPr sz="28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2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Footer Placeholder 7"/>
          <p:cNvSpPr>
            <a:spLocks noGrp="1"/>
          </p:cNvSpPr>
          <p:nvPr>
            <p:ph type="ftr" sz="quarter" idx="10"/>
          </p:nvPr>
        </p:nvSpPr>
        <p:spPr/>
        <p:txBody>
          <a:bodyPr/>
          <a:lstStyle/>
          <a:p>
            <a:r>
              <a:rPr lang="en-US"/>
              <a:t>Name of Initiative</a:t>
            </a:r>
            <a:endParaRPr lang="en-US" dirty="0"/>
          </a:p>
        </p:txBody>
      </p:sp>
      <p:sp>
        <p:nvSpPr>
          <p:cNvPr id="9" name="Slide Number Placeholder 8"/>
          <p:cNvSpPr>
            <a:spLocks noGrp="1"/>
          </p:cNvSpPr>
          <p:nvPr>
            <p:ph type="sldNum" sz="quarter" idx="11"/>
          </p:nvPr>
        </p:nvSpPr>
        <p:spPr/>
        <p:txBody>
          <a:bodyPr/>
          <a:lstStyle/>
          <a:p>
            <a:fld id="{DD253308-F9C5-4FCB-8415-6DEE77C16A35}" type="slidenum">
              <a:rPr lang="en-US" smtClean="0"/>
              <a:pPr/>
              <a:t>‹#›</a:t>
            </a:fld>
            <a:endParaRPr lang="en-US"/>
          </a:p>
        </p:txBody>
      </p:sp>
    </p:spTree>
    <p:extLst>
      <p:ext uri="{BB962C8B-B14F-4D97-AF65-F5344CB8AC3E}">
        <p14:creationId xmlns:p14="http://schemas.microsoft.com/office/powerpoint/2010/main" val="4059824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0"/>
          </p:nvPr>
        </p:nvSpPr>
        <p:spPr/>
        <p:txBody>
          <a:bodyPr/>
          <a:lstStyle/>
          <a:p>
            <a:r>
              <a:rPr lang="en-US"/>
              <a:t>Name of Initiative</a:t>
            </a:r>
            <a:endParaRPr lang="en-US" dirty="0"/>
          </a:p>
        </p:txBody>
      </p:sp>
      <p:sp>
        <p:nvSpPr>
          <p:cNvPr id="7" name="Slide Number Placeholder 6"/>
          <p:cNvSpPr>
            <a:spLocks noGrp="1"/>
          </p:cNvSpPr>
          <p:nvPr>
            <p:ph type="sldNum" sz="quarter" idx="11"/>
          </p:nvPr>
        </p:nvSpPr>
        <p:spPr/>
        <p:txBody>
          <a:bodyPr/>
          <a:lstStyle/>
          <a:p>
            <a:fld id="{DD253308-F9C5-4FCB-8415-6DEE77C16A35}" type="slidenum">
              <a:rPr lang="en-US" smtClean="0"/>
              <a:pPr/>
              <a:t>‹#›</a:t>
            </a:fld>
            <a:endParaRPr lang="en-US"/>
          </a:p>
        </p:txBody>
      </p:sp>
    </p:spTree>
    <p:extLst>
      <p:ext uri="{BB962C8B-B14F-4D97-AF65-F5344CB8AC3E}">
        <p14:creationId xmlns:p14="http://schemas.microsoft.com/office/powerpoint/2010/main" val="429031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0"/>
          </p:nvPr>
        </p:nvSpPr>
        <p:spPr/>
        <p:txBody>
          <a:bodyPr/>
          <a:lstStyle/>
          <a:p>
            <a:r>
              <a:rPr lang="en-US"/>
              <a:t>Name of Initiative</a:t>
            </a:r>
            <a:endParaRPr lang="en-US" dirty="0"/>
          </a:p>
        </p:txBody>
      </p:sp>
      <p:sp>
        <p:nvSpPr>
          <p:cNvPr id="8" name="Slide Number Placeholder 7"/>
          <p:cNvSpPr>
            <a:spLocks noGrp="1"/>
          </p:cNvSpPr>
          <p:nvPr>
            <p:ph type="sldNum" sz="quarter" idx="11"/>
          </p:nvPr>
        </p:nvSpPr>
        <p:spPr/>
        <p:txBody>
          <a:bodyPr/>
          <a:lstStyle/>
          <a:p>
            <a:fld id="{DD253308-F9C5-4FCB-8415-6DEE77C16A35}" type="slidenum">
              <a:rPr lang="en-US" smtClean="0"/>
              <a:pPr/>
              <a:t>‹#›</a:t>
            </a:fld>
            <a:endParaRPr lang="en-US"/>
          </a:p>
        </p:txBody>
      </p:sp>
    </p:spTree>
    <p:extLst>
      <p:ext uri="{BB962C8B-B14F-4D97-AF65-F5344CB8AC3E}">
        <p14:creationId xmlns:p14="http://schemas.microsoft.com/office/powerpoint/2010/main" val="1969943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with Tex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Name of Initiative</a:t>
            </a:r>
            <a:endParaRPr lang="en-US" dirty="0"/>
          </a:p>
        </p:txBody>
      </p:sp>
      <p:sp>
        <p:nvSpPr>
          <p:cNvPr id="6" name="Slide Number Placeholder 5"/>
          <p:cNvSpPr>
            <a:spLocks noGrp="1"/>
          </p:cNvSpPr>
          <p:nvPr>
            <p:ph type="sldNum" sz="quarter" idx="11"/>
          </p:nvPr>
        </p:nvSpPr>
        <p:spPr/>
        <p:txBody>
          <a:bodyPr/>
          <a:lstStyle/>
          <a:p>
            <a:fld id="{DD253308-F9C5-4FCB-8415-6DEE77C16A35}" type="slidenum">
              <a:rPr lang="en-US" smtClean="0"/>
              <a:pPr/>
              <a:t>‹#›</a:t>
            </a:fld>
            <a:endParaRPr lang="en-US"/>
          </a:p>
        </p:txBody>
      </p:sp>
      <p:sp>
        <p:nvSpPr>
          <p:cNvPr id="3" name="Picture Placeholder 2"/>
          <p:cNvSpPr>
            <a:spLocks noGrp="1"/>
          </p:cNvSpPr>
          <p:nvPr>
            <p:ph type="pic" sz="quarter" idx="12" hasCustomPrompt="1"/>
          </p:nvPr>
        </p:nvSpPr>
        <p:spPr>
          <a:xfrm>
            <a:off x="0" y="0"/>
            <a:ext cx="12192000" cy="6858000"/>
          </a:xfrm>
        </p:spPr>
        <p:txBody>
          <a:bodyPr/>
          <a:lstStyle>
            <a:lvl1pPr>
              <a:defRPr baseline="0"/>
            </a:lvl1pPr>
          </a:lstStyle>
          <a:p>
            <a:r>
              <a:rPr lang="en-US" dirty="0"/>
              <a:t>Click Icon to Add Picture</a:t>
            </a:r>
          </a:p>
        </p:txBody>
      </p:sp>
      <p:sp>
        <p:nvSpPr>
          <p:cNvPr id="7" name="Text Placeholder 3"/>
          <p:cNvSpPr>
            <a:spLocks noGrp="1"/>
          </p:cNvSpPr>
          <p:nvPr>
            <p:ph type="body" sz="half" idx="2"/>
          </p:nvPr>
        </p:nvSpPr>
        <p:spPr>
          <a:xfrm>
            <a:off x="629841" y="2057400"/>
            <a:ext cx="2949178" cy="3811588"/>
          </a:xfrm>
          <a:solidFill>
            <a:schemeClr val="accent1">
              <a:alpha val="85000"/>
            </a:schemeClr>
          </a:solidFill>
        </p:spPr>
        <p:txBody>
          <a:bodyPr lIns="274320" tIns="274320" rIns="274320" bIns="274320"/>
          <a:lstStyle>
            <a:lvl1pPr marL="0" indent="0">
              <a:buNone/>
              <a:defRPr sz="14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13731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Name of Initiative</a:t>
            </a:r>
            <a:endParaRPr lang="en-US" dirty="0"/>
          </a:p>
        </p:txBody>
      </p:sp>
      <p:sp>
        <p:nvSpPr>
          <p:cNvPr id="6" name="Slide Number Placeholder 5"/>
          <p:cNvSpPr>
            <a:spLocks noGrp="1"/>
          </p:cNvSpPr>
          <p:nvPr>
            <p:ph type="sldNum" sz="quarter" idx="11"/>
          </p:nvPr>
        </p:nvSpPr>
        <p:spPr/>
        <p:txBody>
          <a:bodyPr/>
          <a:lstStyle/>
          <a:p>
            <a:fld id="{DD253308-F9C5-4FCB-8415-6DEE77C16A35}" type="slidenum">
              <a:rPr lang="en-US" smtClean="0"/>
              <a:pPr/>
              <a:t>‹#›</a:t>
            </a:fld>
            <a:endParaRPr lang="en-US"/>
          </a:p>
        </p:txBody>
      </p:sp>
    </p:spTree>
    <p:extLst>
      <p:ext uri="{BB962C8B-B14F-4D97-AF65-F5344CB8AC3E}">
        <p14:creationId xmlns:p14="http://schemas.microsoft.com/office/powerpoint/2010/main" val="1094976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Footer and Backgroun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Name of Initiative</a:t>
            </a:r>
            <a:endParaRPr lang="en-US" dirty="0"/>
          </a:p>
        </p:txBody>
      </p:sp>
      <p:sp>
        <p:nvSpPr>
          <p:cNvPr id="6" name="Slide Number Placeholder 5"/>
          <p:cNvSpPr>
            <a:spLocks noGrp="1"/>
          </p:cNvSpPr>
          <p:nvPr>
            <p:ph type="sldNum" sz="quarter" idx="11"/>
          </p:nvPr>
        </p:nvSpPr>
        <p:spPr/>
        <p:txBody>
          <a:bodyPr/>
          <a:lstStyle/>
          <a:p>
            <a:fld id="{DD253308-F9C5-4FCB-8415-6DEE77C16A35}" type="slidenum">
              <a:rPr lang="en-US" smtClean="0"/>
              <a:pPr/>
              <a:t>‹#›</a:t>
            </a:fld>
            <a:endParaRPr lang="en-US"/>
          </a:p>
        </p:txBody>
      </p:sp>
      <p:sp>
        <p:nvSpPr>
          <p:cNvPr id="7" name="Oval 6">
            <a:extLst>
              <a:ext uri="{FF2B5EF4-FFF2-40B4-BE49-F238E27FC236}">
                <a16:creationId xmlns:a16="http://schemas.microsoft.com/office/drawing/2014/main" id="{6FE500D9-CF53-4920-99CA-9E654F42E876}"/>
              </a:ext>
            </a:extLst>
          </p:cNvPr>
          <p:cNvSpPr/>
          <p:nvPr userDrawn="1"/>
        </p:nvSpPr>
        <p:spPr>
          <a:xfrm>
            <a:off x="139304" y="-180462"/>
            <a:ext cx="4094603" cy="4094603"/>
          </a:xfrm>
          <a:prstGeom prst="ellipse">
            <a:avLst/>
          </a:prstGeom>
          <a:noFill/>
          <a:ln w="1905000">
            <a:gradFill>
              <a:gsLst>
                <a:gs pos="0">
                  <a:schemeClr val="bg1">
                    <a:lumMod val="85000"/>
                    <a:alpha val="0"/>
                  </a:schemeClr>
                </a:gs>
                <a:gs pos="100000">
                  <a:schemeClr val="bg1">
                    <a:lumMod val="85000"/>
                    <a:alpha val="60000"/>
                  </a:schemeClr>
                </a:gs>
              </a:gsLst>
              <a:lin ang="13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126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ackground Only: Blue">
    <p:bg>
      <p:bgPr>
        <a:solidFill>
          <a:schemeClr val="accent1"/>
        </a:solidFill>
        <a:effectLst/>
      </p:bgPr>
    </p:bg>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0E5126E1-4A6C-403C-B3E7-5CEEA6593AAE}"/>
              </a:ext>
            </a:extLst>
          </p:cNvPr>
          <p:cNvSpPr/>
          <p:nvPr userDrawn="1"/>
        </p:nvSpPr>
        <p:spPr>
          <a:xfrm>
            <a:off x="-222857" y="-30736"/>
            <a:ext cx="3580043" cy="4585278"/>
          </a:xfrm>
          <a:prstGeom prst="parallelogram">
            <a:avLst>
              <a:gd name="adj" fmla="val 52245"/>
            </a:avLst>
          </a:prstGeom>
          <a:gradFill flip="none" rotWithShape="1">
            <a:gsLst>
              <a:gs pos="20000">
                <a:schemeClr val="accent5">
                  <a:alpha val="0"/>
                </a:schemeClr>
              </a:gs>
              <a:gs pos="100000">
                <a:schemeClr val="accent2"/>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32B7EF76-94A6-4AAA-BD5E-5CF9731D4B1A}"/>
              </a:ext>
            </a:extLst>
          </p:cNvPr>
          <p:cNvSpPr/>
          <p:nvPr userDrawn="1"/>
        </p:nvSpPr>
        <p:spPr>
          <a:xfrm rot="10800000">
            <a:off x="8834814" y="2261903"/>
            <a:ext cx="3580043" cy="4585278"/>
          </a:xfrm>
          <a:prstGeom prst="parallelogram">
            <a:avLst>
              <a:gd name="adj" fmla="val 52245"/>
            </a:avLst>
          </a:prstGeom>
          <a:gradFill flip="none" rotWithShape="1">
            <a:gsLst>
              <a:gs pos="40000">
                <a:schemeClr val="accent3">
                  <a:alpha val="0"/>
                </a:schemeClr>
              </a:gs>
              <a:gs pos="100000">
                <a:schemeClr val="accent3">
                  <a:alpha val="7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8" name="Straight Connector 7">
            <a:extLst>
              <a:ext uri="{FF2B5EF4-FFF2-40B4-BE49-F238E27FC236}">
                <a16:creationId xmlns:a16="http://schemas.microsoft.com/office/drawing/2014/main" id="{689440D6-9A55-4787-B579-8FFD0755C6D4}"/>
              </a:ext>
            </a:extLst>
          </p:cNvPr>
          <p:cNvCxnSpPr>
            <a:cxnSpLocks/>
          </p:cNvCxnSpPr>
          <p:nvPr userDrawn="1"/>
        </p:nvCxnSpPr>
        <p:spPr>
          <a:xfrm flipH="1">
            <a:off x="10214776" y="3239589"/>
            <a:ext cx="1476731" cy="361841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54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hoto">
    <p:bg>
      <p:bgPr>
        <a:solidFill>
          <a:schemeClr val="accent1"/>
        </a:solidFill>
        <a:effectLst/>
      </p:bgPr>
    </p:bg>
    <p:spTree>
      <p:nvGrpSpPr>
        <p:cNvPr id="1" name=""/>
        <p:cNvGrpSpPr/>
        <p:nvPr/>
      </p:nvGrpSpPr>
      <p:grpSpPr>
        <a:xfrm>
          <a:off x="0" y="0"/>
          <a:ext cx="0" cy="0"/>
          <a:chOff x="0" y="0"/>
          <a:chExt cx="0" cy="0"/>
        </a:xfrm>
      </p:grpSpPr>
      <p:pic>
        <p:nvPicPr>
          <p:cNvPr id="9" name="Picture 8" descr="A picture containing building, outdoor, sky, city&#10;&#10;Description automatically generated">
            <a:extLst>
              <a:ext uri="{FF2B5EF4-FFF2-40B4-BE49-F238E27FC236}">
                <a16:creationId xmlns:a16="http://schemas.microsoft.com/office/drawing/2014/main" id="{E2A878F4-D03E-4B25-B3E7-D24416503FAF}"/>
              </a:ext>
            </a:extLst>
          </p:cNvPr>
          <p:cNvPicPr>
            <a:picLocks noChangeAspect="1"/>
          </p:cNvPicPr>
          <p:nvPr userDrawn="1"/>
        </p:nvPicPr>
        <p:blipFill>
          <a:blip r:embed="rId2" cstate="screen">
            <a:duotone>
              <a:prstClr val="black"/>
              <a:schemeClr val="accent3">
                <a:tint val="45000"/>
                <a:satMod val="400000"/>
              </a:schemeClr>
            </a:duotone>
            <a:alphaModFix amt="1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321100"/>
            <a:ext cx="12191999" cy="8127999"/>
          </a:xfrm>
          <a:prstGeom prst="rect">
            <a:avLst/>
          </a:prstGeom>
          <a:effectLst>
            <a:outerShdw blurRad="50800" dist="50800" dir="5400000" algn="ctr" rotWithShape="0">
              <a:srgbClr val="000000"/>
            </a:outerShdw>
          </a:effectLst>
        </p:spPr>
      </p:pic>
      <p:sp>
        <p:nvSpPr>
          <p:cNvPr id="6" name="Parallelogram 5">
            <a:extLst>
              <a:ext uri="{FF2B5EF4-FFF2-40B4-BE49-F238E27FC236}">
                <a16:creationId xmlns:a16="http://schemas.microsoft.com/office/drawing/2014/main" id="{C79B39E0-BF53-44AA-98FF-1D1B87B7E713}"/>
              </a:ext>
            </a:extLst>
          </p:cNvPr>
          <p:cNvSpPr/>
          <p:nvPr userDrawn="1"/>
        </p:nvSpPr>
        <p:spPr>
          <a:xfrm>
            <a:off x="9712713" y="-30736"/>
            <a:ext cx="3580043" cy="4585278"/>
          </a:xfrm>
          <a:prstGeom prst="parallelogram">
            <a:avLst>
              <a:gd name="adj" fmla="val 52245"/>
            </a:avLst>
          </a:prstGeom>
          <a:gradFill flip="none" rotWithShape="1">
            <a:gsLst>
              <a:gs pos="20000">
                <a:schemeClr val="accent5">
                  <a:alpha val="0"/>
                </a:schemeClr>
              </a:gs>
              <a:gs pos="100000">
                <a:schemeClr val="accent2"/>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1695DCC8-D73C-40D9-A089-189E7E30D752}"/>
              </a:ext>
            </a:extLst>
          </p:cNvPr>
          <p:cNvSpPr/>
          <p:nvPr userDrawn="1"/>
        </p:nvSpPr>
        <p:spPr>
          <a:xfrm rot="10800000">
            <a:off x="7213298" y="-30736"/>
            <a:ext cx="5402509" cy="6919471"/>
          </a:xfrm>
          <a:prstGeom prst="parallelogram">
            <a:avLst>
              <a:gd name="adj" fmla="val 52245"/>
            </a:avLst>
          </a:prstGeom>
          <a:gradFill flip="none" rotWithShape="1">
            <a:gsLst>
              <a:gs pos="40000">
                <a:schemeClr val="accent3">
                  <a:alpha val="0"/>
                </a:schemeClr>
              </a:gs>
              <a:gs pos="100000">
                <a:schemeClr val="accent3">
                  <a:alpha val="7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75671" y="3896000"/>
            <a:ext cx="10135871" cy="646331"/>
          </a:xfrm>
        </p:spPr>
        <p:txBody>
          <a:bodyPr anchor="b"/>
          <a:lstStyle>
            <a:lvl1pPr algn="l">
              <a:defRPr sz="4000" b="1" i="0" cap="none"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575672" y="4550000"/>
            <a:ext cx="9144000" cy="544444"/>
          </a:xfrm>
        </p:spPr>
        <p:txBody>
          <a:bodyPr lIns="0" rIns="0">
            <a:spAutoFit/>
          </a:bodyPr>
          <a:lstStyle>
            <a:lvl1pPr marL="0" indent="0" algn="l">
              <a:buNone/>
              <a:defRPr sz="2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3"/>
          <p:cNvSpPr>
            <a:spLocks noGrp="1"/>
          </p:cNvSpPr>
          <p:nvPr>
            <p:ph type="body" sz="quarter" idx="12"/>
          </p:nvPr>
        </p:nvSpPr>
        <p:spPr>
          <a:xfrm>
            <a:off x="575672" y="5337129"/>
            <a:ext cx="9144000" cy="509691"/>
          </a:xfrm>
        </p:spPr>
        <p:txBody>
          <a:bodyPr lIns="0" rIns="0">
            <a:spAutoFit/>
          </a:bodyPr>
          <a:lstStyle>
            <a:lvl1pPr>
              <a:defRPr>
                <a:solidFill>
                  <a:schemeClr val="accent4"/>
                </a:solidFill>
                <a:latin typeface="Garamond" panose="02020404030301010803" pitchFamily="18" charset="0"/>
              </a:defRPr>
            </a:lvl1pPr>
            <a:lvl2pPr>
              <a:defRPr>
                <a:solidFill>
                  <a:schemeClr val="accent4"/>
                </a:solidFill>
                <a:latin typeface="Garamond" panose="02020404030301010803" pitchFamily="18" charset="0"/>
              </a:defRPr>
            </a:lvl2pPr>
            <a:lvl3pPr>
              <a:defRPr>
                <a:solidFill>
                  <a:schemeClr val="accent4"/>
                </a:solidFill>
                <a:latin typeface="Garamond" panose="02020404030301010803" pitchFamily="18" charset="0"/>
              </a:defRPr>
            </a:lvl3pPr>
            <a:lvl4pPr>
              <a:defRPr>
                <a:solidFill>
                  <a:schemeClr val="accent4"/>
                </a:solidFill>
                <a:latin typeface="Garamond" panose="02020404030301010803" pitchFamily="18" charset="0"/>
              </a:defRPr>
            </a:lvl4pPr>
            <a:lvl5pPr>
              <a:defRPr>
                <a:solidFill>
                  <a:schemeClr val="accent4"/>
                </a:solidFill>
                <a:latin typeface="Garamond" panose="02020404030301010803" pitchFamily="18" charset="0"/>
              </a:defRPr>
            </a:lvl5pPr>
          </a:lstStyle>
          <a:p>
            <a:pPr lvl="0"/>
            <a:r>
              <a:rPr lang="en-US" dirty="0"/>
              <a:t>Edit Master text styles</a:t>
            </a:r>
          </a:p>
        </p:txBody>
      </p:sp>
      <p:pic>
        <p:nvPicPr>
          <p:cNvPr id="5" name="Picture 4" descr="Logo&#10;&#10;Description automatically generated">
            <a:extLst>
              <a:ext uri="{FF2B5EF4-FFF2-40B4-BE49-F238E27FC236}">
                <a16:creationId xmlns:a16="http://schemas.microsoft.com/office/drawing/2014/main" id="{FA7F1E24-66DA-4CF5-9530-9AE8212B0B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5672" y="533027"/>
            <a:ext cx="3655687" cy="956306"/>
          </a:xfrm>
          <a:prstGeom prst="rect">
            <a:avLst/>
          </a:prstGeom>
        </p:spPr>
      </p:pic>
      <p:cxnSp>
        <p:nvCxnSpPr>
          <p:cNvPr id="8" name="Straight Connector 7">
            <a:extLst>
              <a:ext uri="{FF2B5EF4-FFF2-40B4-BE49-F238E27FC236}">
                <a16:creationId xmlns:a16="http://schemas.microsoft.com/office/drawing/2014/main" id="{F6B5BF14-A6EB-4C48-A237-48EB0CADD5DE}"/>
              </a:ext>
            </a:extLst>
          </p:cNvPr>
          <p:cNvCxnSpPr>
            <a:cxnSpLocks/>
          </p:cNvCxnSpPr>
          <p:nvPr userDrawn="1"/>
        </p:nvCxnSpPr>
        <p:spPr>
          <a:xfrm flipH="1">
            <a:off x="9901646" y="0"/>
            <a:ext cx="1476731" cy="361841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71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r>
              <a:rPr lang="en-US"/>
              <a:t>Name of Initiative</a:t>
            </a:r>
            <a:endParaRPr lang="en-US" dirty="0"/>
          </a:p>
        </p:txBody>
      </p:sp>
      <p:sp>
        <p:nvSpPr>
          <p:cNvPr id="8" name="Slide Number Placeholder 7"/>
          <p:cNvSpPr>
            <a:spLocks noGrp="1"/>
          </p:cNvSpPr>
          <p:nvPr>
            <p:ph type="sldNum" sz="quarter" idx="11"/>
          </p:nvPr>
        </p:nvSpPr>
        <p:spPr/>
        <p:txBody>
          <a:bodyPr/>
          <a:lstStyle/>
          <a:p>
            <a:fld id="{DD253308-F9C5-4FCB-8415-6DEE77C16A35}" type="slidenum">
              <a:rPr lang="en-US" smtClean="0"/>
              <a:pPr/>
              <a:t>‹#›</a:t>
            </a:fld>
            <a:endParaRPr lang="en-US"/>
          </a:p>
        </p:txBody>
      </p:sp>
    </p:spTree>
    <p:extLst>
      <p:ext uri="{BB962C8B-B14F-4D97-AF65-F5344CB8AC3E}">
        <p14:creationId xmlns:p14="http://schemas.microsoft.com/office/powerpoint/2010/main" val="405616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Content: Emphasis">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C0B3D4-45AD-49CB-92C9-1CEAD1196E1A}"/>
              </a:ext>
            </a:extLst>
          </p:cNvPr>
          <p:cNvSpPr/>
          <p:nvPr userDrawn="1"/>
        </p:nvSpPr>
        <p:spPr>
          <a:xfrm>
            <a:off x="0" y="6503504"/>
            <a:ext cx="12192000" cy="38473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2C77"/>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0"/>
          </p:nvPr>
        </p:nvSpPr>
        <p:spPr/>
        <p:txBody>
          <a:bodyPr/>
          <a:lstStyle/>
          <a:p>
            <a:r>
              <a:rPr lang="en-US"/>
              <a:t>Name of Initiative</a:t>
            </a:r>
            <a:endParaRPr lang="en-US" dirty="0"/>
          </a:p>
        </p:txBody>
      </p:sp>
      <p:sp>
        <p:nvSpPr>
          <p:cNvPr id="8" name="Slide Number Placeholder 7"/>
          <p:cNvSpPr>
            <a:spLocks noGrp="1"/>
          </p:cNvSpPr>
          <p:nvPr>
            <p:ph type="sldNum" sz="quarter" idx="11"/>
          </p:nvPr>
        </p:nvSpPr>
        <p:spPr/>
        <p:txBody>
          <a:bodyPr/>
          <a:lstStyle/>
          <a:p>
            <a:fld id="{DD253308-F9C5-4FCB-8415-6DEE77C16A35}" type="slidenum">
              <a:rPr lang="en-US" smtClean="0"/>
              <a:pPr/>
              <a:t>‹#›</a:t>
            </a:fld>
            <a:endParaRPr lang="en-US"/>
          </a:p>
        </p:txBody>
      </p:sp>
      <p:pic>
        <p:nvPicPr>
          <p:cNvPr id="10" name="Graphic 9">
            <a:extLst>
              <a:ext uri="{FF2B5EF4-FFF2-40B4-BE49-F238E27FC236}">
                <a16:creationId xmlns:a16="http://schemas.microsoft.com/office/drawing/2014/main" id="{EB8AF9ED-1340-42AE-98EE-2BF152A031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2280" y="6595711"/>
            <a:ext cx="914688" cy="173098"/>
          </a:xfrm>
          <a:prstGeom prst="rect">
            <a:avLst/>
          </a:prstGeom>
        </p:spPr>
      </p:pic>
      <p:cxnSp>
        <p:nvCxnSpPr>
          <p:cNvPr id="13" name="Straight Connector 12">
            <a:extLst>
              <a:ext uri="{FF2B5EF4-FFF2-40B4-BE49-F238E27FC236}">
                <a16:creationId xmlns:a16="http://schemas.microsoft.com/office/drawing/2014/main" id="{39A8C50F-BE59-40AD-99BF-D8A00352B948}"/>
              </a:ext>
            </a:extLst>
          </p:cNvPr>
          <p:cNvCxnSpPr>
            <a:cxnSpLocks/>
          </p:cNvCxnSpPr>
          <p:nvPr userDrawn="1"/>
        </p:nvCxnSpPr>
        <p:spPr>
          <a:xfrm flipV="1">
            <a:off x="11592746" y="6552811"/>
            <a:ext cx="97287" cy="213183"/>
          </a:xfrm>
          <a:prstGeom prst="line">
            <a:avLst/>
          </a:prstGeom>
          <a:ln w="25400">
            <a:solidFill>
              <a:srgbClr val="C509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57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DFFA3A7A-D3AA-4B7E-90CE-EE3526AB70DC}"/>
              </a:ext>
            </a:extLst>
          </p:cNvPr>
          <p:cNvSpPr/>
          <p:nvPr userDrawn="1"/>
        </p:nvSpPr>
        <p:spPr>
          <a:xfrm>
            <a:off x="1023115" y="-30736"/>
            <a:ext cx="3580043" cy="4585278"/>
          </a:xfrm>
          <a:prstGeom prst="parallelogram">
            <a:avLst>
              <a:gd name="adj" fmla="val 52245"/>
            </a:avLst>
          </a:prstGeom>
          <a:gradFill flip="none" rotWithShape="1">
            <a:gsLst>
              <a:gs pos="40000">
                <a:schemeClr val="accent3">
                  <a:alpha val="0"/>
                </a:schemeClr>
              </a:gs>
              <a:gs pos="100000">
                <a:schemeClr val="accent3">
                  <a:alpha val="7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Parallelogram 10">
            <a:extLst>
              <a:ext uri="{FF2B5EF4-FFF2-40B4-BE49-F238E27FC236}">
                <a16:creationId xmlns:a16="http://schemas.microsoft.com/office/drawing/2014/main" id="{61F3CF6A-3971-42FB-8195-ED773BE1B8CF}"/>
              </a:ext>
            </a:extLst>
          </p:cNvPr>
          <p:cNvSpPr/>
          <p:nvPr userDrawn="1"/>
        </p:nvSpPr>
        <p:spPr>
          <a:xfrm rot="10800000">
            <a:off x="-1476300" y="-30736"/>
            <a:ext cx="5402509" cy="6919471"/>
          </a:xfrm>
          <a:prstGeom prst="parallelogram">
            <a:avLst>
              <a:gd name="adj" fmla="val 52245"/>
            </a:avLst>
          </a:prstGeom>
          <a:gradFill flip="none" rotWithShape="1">
            <a:gsLst>
              <a:gs pos="20000">
                <a:schemeClr val="accent5">
                  <a:alpha val="0"/>
                </a:schemeClr>
              </a:gs>
              <a:gs pos="100000">
                <a:schemeClr val="accent5"/>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3" name="Group 12">
            <a:extLst>
              <a:ext uri="{FF2B5EF4-FFF2-40B4-BE49-F238E27FC236}">
                <a16:creationId xmlns:a16="http://schemas.microsoft.com/office/drawing/2014/main" id="{5BBAB1EB-95BB-4528-96F7-3993F4666FBE}"/>
              </a:ext>
            </a:extLst>
          </p:cNvPr>
          <p:cNvGrpSpPr/>
          <p:nvPr userDrawn="1"/>
        </p:nvGrpSpPr>
        <p:grpSpPr>
          <a:xfrm>
            <a:off x="-924553" y="656444"/>
            <a:ext cx="2777689" cy="73767"/>
            <a:chOff x="828118" y="83421"/>
            <a:chExt cx="2777689" cy="73767"/>
          </a:xfrm>
        </p:grpSpPr>
        <p:grpSp>
          <p:nvGrpSpPr>
            <p:cNvPr id="14" name="Group 13">
              <a:extLst>
                <a:ext uri="{FF2B5EF4-FFF2-40B4-BE49-F238E27FC236}">
                  <a16:creationId xmlns:a16="http://schemas.microsoft.com/office/drawing/2014/main" id="{AAB40905-A4F8-4242-9DE3-61056F12D5A4}"/>
                </a:ext>
              </a:extLst>
            </p:cNvPr>
            <p:cNvGrpSpPr/>
            <p:nvPr/>
          </p:nvGrpSpPr>
          <p:grpSpPr>
            <a:xfrm rot="13500000">
              <a:off x="828118" y="83427"/>
              <a:ext cx="73761" cy="73761"/>
              <a:chOff x="5762847" y="855527"/>
              <a:chExt cx="182880" cy="182880"/>
            </a:xfrm>
          </p:grpSpPr>
          <p:cxnSp>
            <p:nvCxnSpPr>
              <p:cNvPr id="39" name="Straight Connector 38">
                <a:extLst>
                  <a:ext uri="{FF2B5EF4-FFF2-40B4-BE49-F238E27FC236}">
                    <a16:creationId xmlns:a16="http://schemas.microsoft.com/office/drawing/2014/main" id="{185626CC-E4D2-4261-815E-FA09F03FA989}"/>
                  </a:ext>
                </a:extLst>
              </p:cNvPr>
              <p:cNvCxnSpPr/>
              <p:nvPr/>
            </p:nvCxnSpPr>
            <p:spPr>
              <a:xfrm>
                <a:off x="5762847" y="855527"/>
                <a:ext cx="0" cy="18288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7745C30-65FE-4301-BF33-94D3F3A3F600}"/>
                  </a:ext>
                </a:extLst>
              </p:cNvPr>
              <p:cNvCxnSpPr>
                <a:cxnSpLocks/>
              </p:cNvCxnSpPr>
              <p:nvPr/>
            </p:nvCxnSpPr>
            <p:spPr>
              <a:xfrm flipH="1">
                <a:off x="5762847" y="1038407"/>
                <a:ext cx="182880" cy="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4B5484A-3F2C-455F-ADD8-5BAD2F0322D2}"/>
                </a:ext>
              </a:extLst>
            </p:cNvPr>
            <p:cNvGrpSpPr/>
            <p:nvPr/>
          </p:nvGrpSpPr>
          <p:grpSpPr>
            <a:xfrm rot="13500000">
              <a:off x="1166109" y="83426"/>
              <a:ext cx="73761" cy="73761"/>
              <a:chOff x="5762847" y="855527"/>
              <a:chExt cx="182880" cy="182880"/>
            </a:xfrm>
          </p:grpSpPr>
          <p:cxnSp>
            <p:nvCxnSpPr>
              <p:cNvPr id="37" name="Straight Connector 36">
                <a:extLst>
                  <a:ext uri="{FF2B5EF4-FFF2-40B4-BE49-F238E27FC236}">
                    <a16:creationId xmlns:a16="http://schemas.microsoft.com/office/drawing/2014/main" id="{8E1D04B5-4C19-42F1-8AF4-DF77DFA9E696}"/>
                  </a:ext>
                </a:extLst>
              </p:cNvPr>
              <p:cNvCxnSpPr/>
              <p:nvPr/>
            </p:nvCxnSpPr>
            <p:spPr>
              <a:xfrm>
                <a:off x="5762847" y="855527"/>
                <a:ext cx="0" cy="18288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33ECFAA-6C73-4422-84C0-4662E9830CC8}"/>
                  </a:ext>
                </a:extLst>
              </p:cNvPr>
              <p:cNvCxnSpPr>
                <a:cxnSpLocks/>
              </p:cNvCxnSpPr>
              <p:nvPr/>
            </p:nvCxnSpPr>
            <p:spPr>
              <a:xfrm flipH="1">
                <a:off x="5762847" y="1038407"/>
                <a:ext cx="182880" cy="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24D8B4D-C8F9-4060-AE12-77D2B2E9A95C}"/>
                </a:ext>
              </a:extLst>
            </p:cNvPr>
            <p:cNvGrpSpPr/>
            <p:nvPr/>
          </p:nvGrpSpPr>
          <p:grpSpPr>
            <a:xfrm rot="13500000">
              <a:off x="1504100" y="83425"/>
              <a:ext cx="73761" cy="73761"/>
              <a:chOff x="5762847" y="855527"/>
              <a:chExt cx="182880" cy="182880"/>
            </a:xfrm>
          </p:grpSpPr>
          <p:cxnSp>
            <p:nvCxnSpPr>
              <p:cNvPr id="35" name="Straight Connector 34">
                <a:extLst>
                  <a:ext uri="{FF2B5EF4-FFF2-40B4-BE49-F238E27FC236}">
                    <a16:creationId xmlns:a16="http://schemas.microsoft.com/office/drawing/2014/main" id="{9FD70F0B-B853-4441-ABD5-CEA2455FA7CA}"/>
                  </a:ext>
                </a:extLst>
              </p:cNvPr>
              <p:cNvCxnSpPr/>
              <p:nvPr/>
            </p:nvCxnSpPr>
            <p:spPr>
              <a:xfrm>
                <a:off x="5762847" y="855527"/>
                <a:ext cx="0" cy="18288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4F4EBA-8FF9-4A39-B071-46C46C805200}"/>
                  </a:ext>
                </a:extLst>
              </p:cNvPr>
              <p:cNvCxnSpPr>
                <a:cxnSpLocks/>
              </p:cNvCxnSpPr>
              <p:nvPr/>
            </p:nvCxnSpPr>
            <p:spPr>
              <a:xfrm flipH="1">
                <a:off x="5762847" y="1038407"/>
                <a:ext cx="182880" cy="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E7652A8B-72EF-4E78-AA4E-0CC2394AAA21}"/>
                </a:ext>
              </a:extLst>
            </p:cNvPr>
            <p:cNvGrpSpPr/>
            <p:nvPr/>
          </p:nvGrpSpPr>
          <p:grpSpPr>
            <a:xfrm rot="13500000">
              <a:off x="1842091" y="83424"/>
              <a:ext cx="73761" cy="73761"/>
              <a:chOff x="5762847" y="855527"/>
              <a:chExt cx="182880" cy="182880"/>
            </a:xfrm>
          </p:grpSpPr>
          <p:cxnSp>
            <p:nvCxnSpPr>
              <p:cNvPr id="33" name="Straight Connector 32">
                <a:extLst>
                  <a:ext uri="{FF2B5EF4-FFF2-40B4-BE49-F238E27FC236}">
                    <a16:creationId xmlns:a16="http://schemas.microsoft.com/office/drawing/2014/main" id="{275E4AB0-390C-4314-BBBC-DFA40152295E}"/>
                  </a:ext>
                </a:extLst>
              </p:cNvPr>
              <p:cNvCxnSpPr/>
              <p:nvPr/>
            </p:nvCxnSpPr>
            <p:spPr>
              <a:xfrm>
                <a:off x="5762847" y="855527"/>
                <a:ext cx="0" cy="18288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B6769D0-F275-4F11-9097-0042ADB40B74}"/>
                  </a:ext>
                </a:extLst>
              </p:cNvPr>
              <p:cNvCxnSpPr>
                <a:cxnSpLocks/>
              </p:cNvCxnSpPr>
              <p:nvPr/>
            </p:nvCxnSpPr>
            <p:spPr>
              <a:xfrm flipH="1">
                <a:off x="5762847" y="1038407"/>
                <a:ext cx="182880" cy="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4D93944D-A039-4CD5-9AAE-897D4057BC13}"/>
                </a:ext>
              </a:extLst>
            </p:cNvPr>
            <p:cNvGrpSpPr/>
            <p:nvPr/>
          </p:nvGrpSpPr>
          <p:grpSpPr>
            <a:xfrm rot="13500000">
              <a:off x="2180082" y="83423"/>
              <a:ext cx="73761" cy="73761"/>
              <a:chOff x="5762847" y="855527"/>
              <a:chExt cx="182880" cy="182880"/>
            </a:xfrm>
          </p:grpSpPr>
          <p:cxnSp>
            <p:nvCxnSpPr>
              <p:cNvPr id="31" name="Straight Connector 30">
                <a:extLst>
                  <a:ext uri="{FF2B5EF4-FFF2-40B4-BE49-F238E27FC236}">
                    <a16:creationId xmlns:a16="http://schemas.microsoft.com/office/drawing/2014/main" id="{6B5ADA53-753C-4DE1-B313-308F77F4E56B}"/>
                  </a:ext>
                </a:extLst>
              </p:cNvPr>
              <p:cNvCxnSpPr/>
              <p:nvPr/>
            </p:nvCxnSpPr>
            <p:spPr>
              <a:xfrm>
                <a:off x="5762847" y="855527"/>
                <a:ext cx="0" cy="18288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904B05C-FFDF-4A5C-BD23-16898BF2E13E}"/>
                  </a:ext>
                </a:extLst>
              </p:cNvPr>
              <p:cNvCxnSpPr>
                <a:cxnSpLocks/>
              </p:cNvCxnSpPr>
              <p:nvPr/>
            </p:nvCxnSpPr>
            <p:spPr>
              <a:xfrm flipH="1">
                <a:off x="5762847" y="1038407"/>
                <a:ext cx="182880" cy="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BFEDB6F-A4E2-4FCE-A382-14C5749E3290}"/>
                </a:ext>
              </a:extLst>
            </p:cNvPr>
            <p:cNvGrpSpPr/>
            <p:nvPr/>
          </p:nvGrpSpPr>
          <p:grpSpPr>
            <a:xfrm rot="13500000">
              <a:off x="2518073" y="83422"/>
              <a:ext cx="73761" cy="73761"/>
              <a:chOff x="5762847" y="855527"/>
              <a:chExt cx="182880" cy="182880"/>
            </a:xfrm>
          </p:grpSpPr>
          <p:cxnSp>
            <p:nvCxnSpPr>
              <p:cNvPr id="29" name="Straight Connector 28">
                <a:extLst>
                  <a:ext uri="{FF2B5EF4-FFF2-40B4-BE49-F238E27FC236}">
                    <a16:creationId xmlns:a16="http://schemas.microsoft.com/office/drawing/2014/main" id="{53FC0C9B-9496-47E9-A777-E83E7C27EEF3}"/>
                  </a:ext>
                </a:extLst>
              </p:cNvPr>
              <p:cNvCxnSpPr/>
              <p:nvPr/>
            </p:nvCxnSpPr>
            <p:spPr>
              <a:xfrm>
                <a:off x="5762847" y="855527"/>
                <a:ext cx="0" cy="18288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A665E8C-7D59-4EF3-954C-2D948CFCF114}"/>
                  </a:ext>
                </a:extLst>
              </p:cNvPr>
              <p:cNvCxnSpPr>
                <a:cxnSpLocks/>
              </p:cNvCxnSpPr>
              <p:nvPr/>
            </p:nvCxnSpPr>
            <p:spPr>
              <a:xfrm flipH="1">
                <a:off x="5762847" y="1038407"/>
                <a:ext cx="182880" cy="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1AC01E60-2746-4AA2-A880-0D1F684E6FE3}"/>
                </a:ext>
              </a:extLst>
            </p:cNvPr>
            <p:cNvGrpSpPr/>
            <p:nvPr/>
          </p:nvGrpSpPr>
          <p:grpSpPr>
            <a:xfrm rot="13500000">
              <a:off x="2856064" y="83422"/>
              <a:ext cx="73761" cy="73761"/>
              <a:chOff x="5762847" y="855527"/>
              <a:chExt cx="182880" cy="182880"/>
            </a:xfrm>
          </p:grpSpPr>
          <p:cxnSp>
            <p:nvCxnSpPr>
              <p:cNvPr id="27" name="Straight Connector 26">
                <a:extLst>
                  <a:ext uri="{FF2B5EF4-FFF2-40B4-BE49-F238E27FC236}">
                    <a16:creationId xmlns:a16="http://schemas.microsoft.com/office/drawing/2014/main" id="{318FA5CD-8005-4A6D-8D9B-F4048F54A21F}"/>
                  </a:ext>
                </a:extLst>
              </p:cNvPr>
              <p:cNvCxnSpPr/>
              <p:nvPr/>
            </p:nvCxnSpPr>
            <p:spPr>
              <a:xfrm>
                <a:off x="5762847" y="855527"/>
                <a:ext cx="0" cy="18288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EC720DB-D986-4D5A-9503-CB2DCA1A0AFA}"/>
                  </a:ext>
                </a:extLst>
              </p:cNvPr>
              <p:cNvCxnSpPr>
                <a:cxnSpLocks/>
              </p:cNvCxnSpPr>
              <p:nvPr/>
            </p:nvCxnSpPr>
            <p:spPr>
              <a:xfrm flipH="1">
                <a:off x="5762847" y="1038407"/>
                <a:ext cx="182880" cy="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543610E3-6EE0-43FB-9911-A020EBA799F1}"/>
                </a:ext>
              </a:extLst>
            </p:cNvPr>
            <p:cNvGrpSpPr/>
            <p:nvPr/>
          </p:nvGrpSpPr>
          <p:grpSpPr>
            <a:xfrm rot="13500000">
              <a:off x="3194055" y="83421"/>
              <a:ext cx="73761" cy="73761"/>
              <a:chOff x="5762847" y="855527"/>
              <a:chExt cx="182880" cy="182880"/>
            </a:xfrm>
          </p:grpSpPr>
          <p:cxnSp>
            <p:nvCxnSpPr>
              <p:cNvPr id="25" name="Straight Connector 24">
                <a:extLst>
                  <a:ext uri="{FF2B5EF4-FFF2-40B4-BE49-F238E27FC236}">
                    <a16:creationId xmlns:a16="http://schemas.microsoft.com/office/drawing/2014/main" id="{40951241-06EA-4635-B628-EDF99846FA7F}"/>
                  </a:ext>
                </a:extLst>
              </p:cNvPr>
              <p:cNvCxnSpPr/>
              <p:nvPr/>
            </p:nvCxnSpPr>
            <p:spPr>
              <a:xfrm>
                <a:off x="5762847" y="855527"/>
                <a:ext cx="0" cy="18288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107952F-EB06-401B-85CE-5E106F9B4FFB}"/>
                  </a:ext>
                </a:extLst>
              </p:cNvPr>
              <p:cNvCxnSpPr>
                <a:cxnSpLocks/>
              </p:cNvCxnSpPr>
              <p:nvPr/>
            </p:nvCxnSpPr>
            <p:spPr>
              <a:xfrm flipH="1">
                <a:off x="5762847" y="1038407"/>
                <a:ext cx="182880" cy="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6C77E5D5-C6D5-48F0-BAA0-1A07DFCB925F}"/>
                </a:ext>
              </a:extLst>
            </p:cNvPr>
            <p:cNvGrpSpPr/>
            <p:nvPr/>
          </p:nvGrpSpPr>
          <p:grpSpPr>
            <a:xfrm rot="13500000">
              <a:off x="3532046" y="83421"/>
              <a:ext cx="73761" cy="73761"/>
              <a:chOff x="5762847" y="855527"/>
              <a:chExt cx="182880" cy="182880"/>
            </a:xfrm>
          </p:grpSpPr>
          <p:cxnSp>
            <p:nvCxnSpPr>
              <p:cNvPr id="23" name="Straight Connector 22">
                <a:extLst>
                  <a:ext uri="{FF2B5EF4-FFF2-40B4-BE49-F238E27FC236}">
                    <a16:creationId xmlns:a16="http://schemas.microsoft.com/office/drawing/2014/main" id="{FF6D7969-0451-480A-BE97-04E8DBC3CADC}"/>
                  </a:ext>
                </a:extLst>
              </p:cNvPr>
              <p:cNvCxnSpPr/>
              <p:nvPr/>
            </p:nvCxnSpPr>
            <p:spPr>
              <a:xfrm>
                <a:off x="5762847" y="855527"/>
                <a:ext cx="0" cy="18288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9F3E26C-819B-4080-888E-DF18167284BF}"/>
                  </a:ext>
                </a:extLst>
              </p:cNvPr>
              <p:cNvCxnSpPr>
                <a:cxnSpLocks/>
              </p:cNvCxnSpPr>
              <p:nvPr/>
            </p:nvCxnSpPr>
            <p:spPr>
              <a:xfrm flipH="1">
                <a:off x="5762847" y="1038407"/>
                <a:ext cx="182880" cy="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831850" y="4082344"/>
            <a:ext cx="10515600" cy="480131"/>
          </a:xfrm>
        </p:spPr>
        <p:txBody>
          <a:bodyPr anchor="b"/>
          <a:lstStyle>
            <a:lvl1pPr>
              <a:defRPr sz="2800" i="1" cap="all" spc="30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917015"/>
            <a:ext cx="105156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42" name="Graphic 41">
            <a:extLst>
              <a:ext uri="{FF2B5EF4-FFF2-40B4-BE49-F238E27FC236}">
                <a16:creationId xmlns:a16="http://schemas.microsoft.com/office/drawing/2014/main" id="{30061091-7521-4125-B5CB-44ACB827FB71}"/>
              </a:ext>
            </a:extLst>
          </p:cNvPr>
          <p:cNvPicPr>
            <a:picLocks noChangeAspect="1"/>
          </p:cNvPicPr>
          <p:nvPr userDrawn="1"/>
        </p:nvPicPr>
        <p:blipFill>
          <a:blip r:embed="rId2">
            <a:alphaModFix/>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44955" y="2603092"/>
            <a:ext cx="3312277" cy="3793713"/>
          </a:xfrm>
          <a:prstGeom prst="rect">
            <a:avLst/>
          </a:prstGeom>
        </p:spPr>
      </p:pic>
      <p:cxnSp>
        <p:nvCxnSpPr>
          <p:cNvPr id="43" name="Straight Connector 42">
            <a:extLst>
              <a:ext uri="{FF2B5EF4-FFF2-40B4-BE49-F238E27FC236}">
                <a16:creationId xmlns:a16="http://schemas.microsoft.com/office/drawing/2014/main" id="{BB8F1CD1-1171-4356-9440-0F08548CF601}"/>
              </a:ext>
            </a:extLst>
          </p:cNvPr>
          <p:cNvCxnSpPr>
            <a:cxnSpLocks/>
          </p:cNvCxnSpPr>
          <p:nvPr userDrawn="1"/>
        </p:nvCxnSpPr>
        <p:spPr>
          <a:xfrm flipH="1">
            <a:off x="823962" y="4733825"/>
            <a:ext cx="663644"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13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6_Section Header">
    <p:bg>
      <p:bgPr>
        <a:solidFill>
          <a:schemeClr val="accent1"/>
        </a:solidFill>
        <a:effectLst/>
      </p:bgPr>
    </p:bg>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DFFA3A7A-D3AA-4B7E-90CE-EE3526AB70DC}"/>
              </a:ext>
            </a:extLst>
          </p:cNvPr>
          <p:cNvSpPr/>
          <p:nvPr userDrawn="1"/>
        </p:nvSpPr>
        <p:spPr>
          <a:xfrm>
            <a:off x="1023115" y="-30736"/>
            <a:ext cx="3580043" cy="4585278"/>
          </a:xfrm>
          <a:prstGeom prst="parallelogram">
            <a:avLst>
              <a:gd name="adj" fmla="val 52245"/>
            </a:avLst>
          </a:prstGeom>
          <a:gradFill flip="none" rotWithShape="1">
            <a:gsLst>
              <a:gs pos="40000">
                <a:schemeClr val="accent3">
                  <a:alpha val="0"/>
                </a:schemeClr>
              </a:gs>
              <a:gs pos="100000">
                <a:schemeClr val="accent3">
                  <a:alpha val="7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Parallelogram 10">
            <a:extLst>
              <a:ext uri="{FF2B5EF4-FFF2-40B4-BE49-F238E27FC236}">
                <a16:creationId xmlns:a16="http://schemas.microsoft.com/office/drawing/2014/main" id="{61F3CF6A-3971-42FB-8195-ED773BE1B8CF}"/>
              </a:ext>
            </a:extLst>
          </p:cNvPr>
          <p:cNvSpPr/>
          <p:nvPr userDrawn="1"/>
        </p:nvSpPr>
        <p:spPr>
          <a:xfrm rot="10800000">
            <a:off x="-1476300" y="-30736"/>
            <a:ext cx="5402509" cy="6919471"/>
          </a:xfrm>
          <a:prstGeom prst="parallelogram">
            <a:avLst>
              <a:gd name="adj" fmla="val 52245"/>
            </a:avLst>
          </a:prstGeom>
          <a:gradFill flip="none" rotWithShape="1">
            <a:gsLst>
              <a:gs pos="20000">
                <a:schemeClr val="accent2">
                  <a:alpha val="0"/>
                </a:schemeClr>
              </a:gs>
              <a:gs pos="100000">
                <a:schemeClr val="accent2"/>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7" name="Graphic 6">
            <a:extLst>
              <a:ext uri="{FF2B5EF4-FFF2-40B4-BE49-F238E27FC236}">
                <a16:creationId xmlns:a16="http://schemas.microsoft.com/office/drawing/2014/main" id="{95C2FD72-5224-4845-839C-6BFE7FA72191}"/>
              </a:ext>
            </a:extLst>
          </p:cNvPr>
          <p:cNvPicPr>
            <a:picLocks noChangeAspect="1"/>
          </p:cNvPicPr>
          <p:nvPr userDrawn="1"/>
        </p:nvPicPr>
        <p:blipFill>
          <a:blip r:embed="rId2">
            <a:alphaModFix/>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44955" y="2603092"/>
            <a:ext cx="3312277" cy="3793713"/>
          </a:xfrm>
          <a:prstGeom prst="rect">
            <a:avLst/>
          </a:prstGeom>
        </p:spPr>
      </p:pic>
      <p:grpSp>
        <p:nvGrpSpPr>
          <p:cNvPr id="13" name="Group 12">
            <a:extLst>
              <a:ext uri="{FF2B5EF4-FFF2-40B4-BE49-F238E27FC236}">
                <a16:creationId xmlns:a16="http://schemas.microsoft.com/office/drawing/2014/main" id="{5BBAB1EB-95BB-4528-96F7-3993F4666FBE}"/>
              </a:ext>
            </a:extLst>
          </p:cNvPr>
          <p:cNvGrpSpPr/>
          <p:nvPr userDrawn="1"/>
        </p:nvGrpSpPr>
        <p:grpSpPr>
          <a:xfrm>
            <a:off x="-924553" y="656444"/>
            <a:ext cx="2777689" cy="73767"/>
            <a:chOff x="828118" y="83421"/>
            <a:chExt cx="2777689" cy="73767"/>
          </a:xfrm>
        </p:grpSpPr>
        <p:grpSp>
          <p:nvGrpSpPr>
            <p:cNvPr id="14" name="Group 13">
              <a:extLst>
                <a:ext uri="{FF2B5EF4-FFF2-40B4-BE49-F238E27FC236}">
                  <a16:creationId xmlns:a16="http://schemas.microsoft.com/office/drawing/2014/main" id="{AAB40905-A4F8-4242-9DE3-61056F12D5A4}"/>
                </a:ext>
              </a:extLst>
            </p:cNvPr>
            <p:cNvGrpSpPr/>
            <p:nvPr/>
          </p:nvGrpSpPr>
          <p:grpSpPr>
            <a:xfrm rot="13500000">
              <a:off x="828118" y="83427"/>
              <a:ext cx="73761" cy="73761"/>
              <a:chOff x="5762847" y="855527"/>
              <a:chExt cx="182880" cy="182880"/>
            </a:xfrm>
          </p:grpSpPr>
          <p:cxnSp>
            <p:nvCxnSpPr>
              <p:cNvPr id="39" name="Straight Connector 38">
                <a:extLst>
                  <a:ext uri="{FF2B5EF4-FFF2-40B4-BE49-F238E27FC236}">
                    <a16:creationId xmlns:a16="http://schemas.microsoft.com/office/drawing/2014/main" id="{185626CC-E4D2-4261-815E-FA09F03FA989}"/>
                  </a:ext>
                </a:extLst>
              </p:cNvPr>
              <p:cNvCxnSpPr/>
              <p:nvPr/>
            </p:nvCxnSpPr>
            <p:spPr>
              <a:xfrm>
                <a:off x="5762847" y="855527"/>
                <a:ext cx="0" cy="18288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7745C30-65FE-4301-BF33-94D3F3A3F600}"/>
                  </a:ext>
                </a:extLst>
              </p:cNvPr>
              <p:cNvCxnSpPr>
                <a:cxnSpLocks/>
              </p:cNvCxnSpPr>
              <p:nvPr/>
            </p:nvCxnSpPr>
            <p:spPr>
              <a:xfrm flipH="1">
                <a:off x="5762847" y="1038407"/>
                <a:ext cx="182880" cy="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4B5484A-3F2C-455F-ADD8-5BAD2F0322D2}"/>
                </a:ext>
              </a:extLst>
            </p:cNvPr>
            <p:cNvGrpSpPr/>
            <p:nvPr/>
          </p:nvGrpSpPr>
          <p:grpSpPr>
            <a:xfrm rot="13500000">
              <a:off x="1166109" y="83426"/>
              <a:ext cx="73761" cy="73761"/>
              <a:chOff x="5762847" y="855527"/>
              <a:chExt cx="182880" cy="182880"/>
            </a:xfrm>
          </p:grpSpPr>
          <p:cxnSp>
            <p:nvCxnSpPr>
              <p:cNvPr id="37" name="Straight Connector 36">
                <a:extLst>
                  <a:ext uri="{FF2B5EF4-FFF2-40B4-BE49-F238E27FC236}">
                    <a16:creationId xmlns:a16="http://schemas.microsoft.com/office/drawing/2014/main" id="{8E1D04B5-4C19-42F1-8AF4-DF77DFA9E696}"/>
                  </a:ext>
                </a:extLst>
              </p:cNvPr>
              <p:cNvCxnSpPr/>
              <p:nvPr/>
            </p:nvCxnSpPr>
            <p:spPr>
              <a:xfrm>
                <a:off x="5762847" y="855527"/>
                <a:ext cx="0" cy="18288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33ECFAA-6C73-4422-84C0-4662E9830CC8}"/>
                  </a:ext>
                </a:extLst>
              </p:cNvPr>
              <p:cNvCxnSpPr>
                <a:cxnSpLocks/>
              </p:cNvCxnSpPr>
              <p:nvPr/>
            </p:nvCxnSpPr>
            <p:spPr>
              <a:xfrm flipH="1">
                <a:off x="5762847" y="1038407"/>
                <a:ext cx="182880" cy="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24D8B4D-C8F9-4060-AE12-77D2B2E9A95C}"/>
                </a:ext>
              </a:extLst>
            </p:cNvPr>
            <p:cNvGrpSpPr/>
            <p:nvPr/>
          </p:nvGrpSpPr>
          <p:grpSpPr>
            <a:xfrm rot="13500000">
              <a:off x="1504100" y="83425"/>
              <a:ext cx="73761" cy="73761"/>
              <a:chOff x="5762847" y="855527"/>
              <a:chExt cx="182880" cy="182880"/>
            </a:xfrm>
          </p:grpSpPr>
          <p:cxnSp>
            <p:nvCxnSpPr>
              <p:cNvPr id="35" name="Straight Connector 34">
                <a:extLst>
                  <a:ext uri="{FF2B5EF4-FFF2-40B4-BE49-F238E27FC236}">
                    <a16:creationId xmlns:a16="http://schemas.microsoft.com/office/drawing/2014/main" id="{9FD70F0B-B853-4441-ABD5-CEA2455FA7CA}"/>
                  </a:ext>
                </a:extLst>
              </p:cNvPr>
              <p:cNvCxnSpPr/>
              <p:nvPr/>
            </p:nvCxnSpPr>
            <p:spPr>
              <a:xfrm>
                <a:off x="5762847" y="855527"/>
                <a:ext cx="0" cy="18288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4F4EBA-8FF9-4A39-B071-46C46C805200}"/>
                  </a:ext>
                </a:extLst>
              </p:cNvPr>
              <p:cNvCxnSpPr>
                <a:cxnSpLocks/>
              </p:cNvCxnSpPr>
              <p:nvPr/>
            </p:nvCxnSpPr>
            <p:spPr>
              <a:xfrm flipH="1">
                <a:off x="5762847" y="1038407"/>
                <a:ext cx="182880" cy="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E7652A8B-72EF-4E78-AA4E-0CC2394AAA21}"/>
                </a:ext>
              </a:extLst>
            </p:cNvPr>
            <p:cNvGrpSpPr/>
            <p:nvPr/>
          </p:nvGrpSpPr>
          <p:grpSpPr>
            <a:xfrm rot="13500000">
              <a:off x="1842091" y="83424"/>
              <a:ext cx="73761" cy="73761"/>
              <a:chOff x="5762847" y="855527"/>
              <a:chExt cx="182880" cy="182880"/>
            </a:xfrm>
          </p:grpSpPr>
          <p:cxnSp>
            <p:nvCxnSpPr>
              <p:cNvPr id="33" name="Straight Connector 32">
                <a:extLst>
                  <a:ext uri="{FF2B5EF4-FFF2-40B4-BE49-F238E27FC236}">
                    <a16:creationId xmlns:a16="http://schemas.microsoft.com/office/drawing/2014/main" id="{275E4AB0-390C-4314-BBBC-DFA40152295E}"/>
                  </a:ext>
                </a:extLst>
              </p:cNvPr>
              <p:cNvCxnSpPr/>
              <p:nvPr/>
            </p:nvCxnSpPr>
            <p:spPr>
              <a:xfrm>
                <a:off x="5762847" y="855527"/>
                <a:ext cx="0" cy="18288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B6769D0-F275-4F11-9097-0042ADB40B74}"/>
                  </a:ext>
                </a:extLst>
              </p:cNvPr>
              <p:cNvCxnSpPr>
                <a:cxnSpLocks/>
              </p:cNvCxnSpPr>
              <p:nvPr/>
            </p:nvCxnSpPr>
            <p:spPr>
              <a:xfrm flipH="1">
                <a:off x="5762847" y="1038407"/>
                <a:ext cx="182880" cy="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4D93944D-A039-4CD5-9AAE-897D4057BC13}"/>
                </a:ext>
              </a:extLst>
            </p:cNvPr>
            <p:cNvGrpSpPr/>
            <p:nvPr/>
          </p:nvGrpSpPr>
          <p:grpSpPr>
            <a:xfrm rot="13500000">
              <a:off x="2180082" y="83423"/>
              <a:ext cx="73761" cy="73761"/>
              <a:chOff x="5762847" y="855527"/>
              <a:chExt cx="182880" cy="182880"/>
            </a:xfrm>
          </p:grpSpPr>
          <p:cxnSp>
            <p:nvCxnSpPr>
              <p:cNvPr id="31" name="Straight Connector 30">
                <a:extLst>
                  <a:ext uri="{FF2B5EF4-FFF2-40B4-BE49-F238E27FC236}">
                    <a16:creationId xmlns:a16="http://schemas.microsoft.com/office/drawing/2014/main" id="{6B5ADA53-753C-4DE1-B313-308F77F4E56B}"/>
                  </a:ext>
                </a:extLst>
              </p:cNvPr>
              <p:cNvCxnSpPr/>
              <p:nvPr/>
            </p:nvCxnSpPr>
            <p:spPr>
              <a:xfrm>
                <a:off x="5762847" y="855527"/>
                <a:ext cx="0" cy="18288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904B05C-FFDF-4A5C-BD23-16898BF2E13E}"/>
                  </a:ext>
                </a:extLst>
              </p:cNvPr>
              <p:cNvCxnSpPr>
                <a:cxnSpLocks/>
              </p:cNvCxnSpPr>
              <p:nvPr/>
            </p:nvCxnSpPr>
            <p:spPr>
              <a:xfrm flipH="1">
                <a:off x="5762847" y="1038407"/>
                <a:ext cx="182880" cy="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BFEDB6F-A4E2-4FCE-A382-14C5749E3290}"/>
                </a:ext>
              </a:extLst>
            </p:cNvPr>
            <p:cNvGrpSpPr/>
            <p:nvPr/>
          </p:nvGrpSpPr>
          <p:grpSpPr>
            <a:xfrm rot="13500000">
              <a:off x="2518073" y="83422"/>
              <a:ext cx="73761" cy="73761"/>
              <a:chOff x="5762847" y="855527"/>
              <a:chExt cx="182880" cy="182880"/>
            </a:xfrm>
          </p:grpSpPr>
          <p:cxnSp>
            <p:nvCxnSpPr>
              <p:cNvPr id="29" name="Straight Connector 28">
                <a:extLst>
                  <a:ext uri="{FF2B5EF4-FFF2-40B4-BE49-F238E27FC236}">
                    <a16:creationId xmlns:a16="http://schemas.microsoft.com/office/drawing/2014/main" id="{53FC0C9B-9496-47E9-A777-E83E7C27EEF3}"/>
                  </a:ext>
                </a:extLst>
              </p:cNvPr>
              <p:cNvCxnSpPr/>
              <p:nvPr/>
            </p:nvCxnSpPr>
            <p:spPr>
              <a:xfrm>
                <a:off x="5762847" y="855527"/>
                <a:ext cx="0" cy="18288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A665E8C-7D59-4EF3-954C-2D948CFCF114}"/>
                  </a:ext>
                </a:extLst>
              </p:cNvPr>
              <p:cNvCxnSpPr>
                <a:cxnSpLocks/>
              </p:cNvCxnSpPr>
              <p:nvPr/>
            </p:nvCxnSpPr>
            <p:spPr>
              <a:xfrm flipH="1">
                <a:off x="5762847" y="1038407"/>
                <a:ext cx="182880" cy="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1AC01E60-2746-4AA2-A880-0D1F684E6FE3}"/>
                </a:ext>
              </a:extLst>
            </p:cNvPr>
            <p:cNvGrpSpPr/>
            <p:nvPr/>
          </p:nvGrpSpPr>
          <p:grpSpPr>
            <a:xfrm rot="13500000">
              <a:off x="2856064" y="83422"/>
              <a:ext cx="73761" cy="73761"/>
              <a:chOff x="5762847" y="855527"/>
              <a:chExt cx="182880" cy="182880"/>
            </a:xfrm>
          </p:grpSpPr>
          <p:cxnSp>
            <p:nvCxnSpPr>
              <p:cNvPr id="27" name="Straight Connector 26">
                <a:extLst>
                  <a:ext uri="{FF2B5EF4-FFF2-40B4-BE49-F238E27FC236}">
                    <a16:creationId xmlns:a16="http://schemas.microsoft.com/office/drawing/2014/main" id="{318FA5CD-8005-4A6D-8D9B-F4048F54A21F}"/>
                  </a:ext>
                </a:extLst>
              </p:cNvPr>
              <p:cNvCxnSpPr/>
              <p:nvPr/>
            </p:nvCxnSpPr>
            <p:spPr>
              <a:xfrm>
                <a:off x="5762847" y="855527"/>
                <a:ext cx="0" cy="18288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EC720DB-D986-4D5A-9503-CB2DCA1A0AFA}"/>
                  </a:ext>
                </a:extLst>
              </p:cNvPr>
              <p:cNvCxnSpPr>
                <a:cxnSpLocks/>
              </p:cNvCxnSpPr>
              <p:nvPr/>
            </p:nvCxnSpPr>
            <p:spPr>
              <a:xfrm flipH="1">
                <a:off x="5762847" y="1038407"/>
                <a:ext cx="182880" cy="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543610E3-6EE0-43FB-9911-A020EBA799F1}"/>
                </a:ext>
              </a:extLst>
            </p:cNvPr>
            <p:cNvGrpSpPr/>
            <p:nvPr/>
          </p:nvGrpSpPr>
          <p:grpSpPr>
            <a:xfrm rot="13500000">
              <a:off x="3194055" y="83421"/>
              <a:ext cx="73761" cy="73761"/>
              <a:chOff x="5762847" y="855527"/>
              <a:chExt cx="182880" cy="182880"/>
            </a:xfrm>
          </p:grpSpPr>
          <p:cxnSp>
            <p:nvCxnSpPr>
              <p:cNvPr id="25" name="Straight Connector 24">
                <a:extLst>
                  <a:ext uri="{FF2B5EF4-FFF2-40B4-BE49-F238E27FC236}">
                    <a16:creationId xmlns:a16="http://schemas.microsoft.com/office/drawing/2014/main" id="{40951241-06EA-4635-B628-EDF99846FA7F}"/>
                  </a:ext>
                </a:extLst>
              </p:cNvPr>
              <p:cNvCxnSpPr/>
              <p:nvPr/>
            </p:nvCxnSpPr>
            <p:spPr>
              <a:xfrm>
                <a:off x="5762847" y="855527"/>
                <a:ext cx="0" cy="18288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107952F-EB06-401B-85CE-5E106F9B4FFB}"/>
                  </a:ext>
                </a:extLst>
              </p:cNvPr>
              <p:cNvCxnSpPr>
                <a:cxnSpLocks/>
              </p:cNvCxnSpPr>
              <p:nvPr/>
            </p:nvCxnSpPr>
            <p:spPr>
              <a:xfrm flipH="1">
                <a:off x="5762847" y="1038407"/>
                <a:ext cx="182880" cy="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6C77E5D5-C6D5-48F0-BAA0-1A07DFCB925F}"/>
                </a:ext>
              </a:extLst>
            </p:cNvPr>
            <p:cNvGrpSpPr/>
            <p:nvPr/>
          </p:nvGrpSpPr>
          <p:grpSpPr>
            <a:xfrm rot="13500000">
              <a:off x="3532046" y="83421"/>
              <a:ext cx="73761" cy="73761"/>
              <a:chOff x="5762847" y="855527"/>
              <a:chExt cx="182880" cy="182880"/>
            </a:xfrm>
          </p:grpSpPr>
          <p:cxnSp>
            <p:nvCxnSpPr>
              <p:cNvPr id="23" name="Straight Connector 22">
                <a:extLst>
                  <a:ext uri="{FF2B5EF4-FFF2-40B4-BE49-F238E27FC236}">
                    <a16:creationId xmlns:a16="http://schemas.microsoft.com/office/drawing/2014/main" id="{FF6D7969-0451-480A-BE97-04E8DBC3CADC}"/>
                  </a:ext>
                </a:extLst>
              </p:cNvPr>
              <p:cNvCxnSpPr/>
              <p:nvPr/>
            </p:nvCxnSpPr>
            <p:spPr>
              <a:xfrm>
                <a:off x="5762847" y="855527"/>
                <a:ext cx="0" cy="18288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9F3E26C-819B-4080-888E-DF18167284BF}"/>
                  </a:ext>
                </a:extLst>
              </p:cNvPr>
              <p:cNvCxnSpPr>
                <a:cxnSpLocks/>
              </p:cNvCxnSpPr>
              <p:nvPr/>
            </p:nvCxnSpPr>
            <p:spPr>
              <a:xfrm flipH="1">
                <a:off x="5762847" y="1038407"/>
                <a:ext cx="182880" cy="0"/>
              </a:xfrm>
              <a:prstGeom prst="line">
                <a:avLst/>
              </a:prstGeom>
              <a:ln w="19050">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831850" y="4082344"/>
            <a:ext cx="10515600" cy="480131"/>
          </a:xfrm>
        </p:spPr>
        <p:txBody>
          <a:bodyPr anchor="b"/>
          <a:lstStyle>
            <a:lvl1pPr>
              <a:defRPr sz="2800" i="1" cap="all" spc="30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917015"/>
            <a:ext cx="105156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41" name="Straight Connector 40">
            <a:extLst>
              <a:ext uri="{FF2B5EF4-FFF2-40B4-BE49-F238E27FC236}">
                <a16:creationId xmlns:a16="http://schemas.microsoft.com/office/drawing/2014/main" id="{E8A4EB83-0CB6-4E8A-BD62-F024F3A15EB7}"/>
              </a:ext>
            </a:extLst>
          </p:cNvPr>
          <p:cNvCxnSpPr>
            <a:cxnSpLocks/>
          </p:cNvCxnSpPr>
          <p:nvPr userDrawn="1"/>
        </p:nvCxnSpPr>
        <p:spPr>
          <a:xfrm flipH="1">
            <a:off x="823962" y="4733825"/>
            <a:ext cx="663644"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34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0_Section Header">
    <p:bg>
      <p:bgPr>
        <a:solidFill>
          <a:schemeClr val="accent5"/>
        </a:solidFill>
        <a:effectLst/>
      </p:bgPr>
    </p:bg>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DFFA3A7A-D3AA-4B7E-90CE-EE3526AB70DC}"/>
              </a:ext>
            </a:extLst>
          </p:cNvPr>
          <p:cNvSpPr/>
          <p:nvPr userDrawn="1"/>
        </p:nvSpPr>
        <p:spPr>
          <a:xfrm>
            <a:off x="1023115" y="-30736"/>
            <a:ext cx="3580043" cy="4585278"/>
          </a:xfrm>
          <a:prstGeom prst="parallelogram">
            <a:avLst>
              <a:gd name="adj" fmla="val 52245"/>
            </a:avLst>
          </a:prstGeom>
          <a:gradFill flip="none" rotWithShape="1">
            <a:gsLst>
              <a:gs pos="20000">
                <a:schemeClr val="accent5">
                  <a:alpha val="0"/>
                  <a:lumMod val="75000"/>
                </a:schemeClr>
              </a:gs>
              <a:gs pos="100000">
                <a:schemeClr val="accent5">
                  <a:lumMod val="75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61F3CF6A-3971-42FB-8195-ED773BE1B8CF}"/>
              </a:ext>
            </a:extLst>
          </p:cNvPr>
          <p:cNvSpPr/>
          <p:nvPr userDrawn="1"/>
        </p:nvSpPr>
        <p:spPr>
          <a:xfrm rot="10800000">
            <a:off x="-1476300" y="-30736"/>
            <a:ext cx="5402509" cy="6919471"/>
          </a:xfrm>
          <a:prstGeom prst="parallelogram">
            <a:avLst>
              <a:gd name="adj" fmla="val 52245"/>
            </a:avLst>
          </a:prstGeom>
          <a:gradFill flip="none" rotWithShape="1">
            <a:gsLst>
              <a:gs pos="40000">
                <a:schemeClr val="accent6">
                  <a:alpha val="0"/>
                </a:schemeClr>
              </a:gs>
              <a:gs pos="100000">
                <a:schemeClr val="accent6"/>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95C2FD72-5224-4845-839C-6BFE7FA72191}"/>
              </a:ext>
            </a:extLst>
          </p:cNvPr>
          <p:cNvPicPr>
            <a:picLocks noChangeAspect="1"/>
          </p:cNvPicPr>
          <p:nvPr userDrawn="1"/>
        </p:nvPicPr>
        <p:blipFill>
          <a:blip r:embed="rId2">
            <a:lum bright="-25000"/>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44955" y="2603092"/>
            <a:ext cx="3312277" cy="3793713"/>
          </a:xfrm>
          <a:prstGeom prst="rect">
            <a:avLst/>
          </a:prstGeom>
        </p:spPr>
      </p:pic>
      <p:grpSp>
        <p:nvGrpSpPr>
          <p:cNvPr id="13" name="Group 12">
            <a:extLst>
              <a:ext uri="{FF2B5EF4-FFF2-40B4-BE49-F238E27FC236}">
                <a16:creationId xmlns:a16="http://schemas.microsoft.com/office/drawing/2014/main" id="{5BBAB1EB-95BB-4528-96F7-3993F4666FBE}"/>
              </a:ext>
            </a:extLst>
          </p:cNvPr>
          <p:cNvGrpSpPr/>
          <p:nvPr userDrawn="1"/>
        </p:nvGrpSpPr>
        <p:grpSpPr>
          <a:xfrm>
            <a:off x="-924553" y="656444"/>
            <a:ext cx="2777689" cy="73767"/>
            <a:chOff x="828118" y="83421"/>
            <a:chExt cx="2777689" cy="73767"/>
          </a:xfrm>
        </p:grpSpPr>
        <p:grpSp>
          <p:nvGrpSpPr>
            <p:cNvPr id="14" name="Group 13">
              <a:extLst>
                <a:ext uri="{FF2B5EF4-FFF2-40B4-BE49-F238E27FC236}">
                  <a16:creationId xmlns:a16="http://schemas.microsoft.com/office/drawing/2014/main" id="{AAB40905-A4F8-4242-9DE3-61056F12D5A4}"/>
                </a:ext>
              </a:extLst>
            </p:cNvPr>
            <p:cNvGrpSpPr/>
            <p:nvPr/>
          </p:nvGrpSpPr>
          <p:grpSpPr>
            <a:xfrm rot="13500000">
              <a:off x="828118" y="83427"/>
              <a:ext cx="73761" cy="73761"/>
              <a:chOff x="5762847" y="855527"/>
              <a:chExt cx="182880" cy="182880"/>
            </a:xfrm>
          </p:grpSpPr>
          <p:cxnSp>
            <p:nvCxnSpPr>
              <p:cNvPr id="39" name="Straight Connector 38">
                <a:extLst>
                  <a:ext uri="{FF2B5EF4-FFF2-40B4-BE49-F238E27FC236}">
                    <a16:creationId xmlns:a16="http://schemas.microsoft.com/office/drawing/2014/main" id="{185626CC-E4D2-4261-815E-FA09F03FA989}"/>
                  </a:ext>
                </a:extLst>
              </p:cNvPr>
              <p:cNvCxnSpPr/>
              <p:nvPr/>
            </p:nvCxnSpPr>
            <p:spPr>
              <a:xfrm>
                <a:off x="5762847" y="855527"/>
                <a:ext cx="0" cy="1828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7745C30-65FE-4301-BF33-94D3F3A3F600}"/>
                  </a:ext>
                </a:extLst>
              </p:cNvPr>
              <p:cNvCxnSpPr>
                <a:cxnSpLocks/>
              </p:cNvCxnSpPr>
              <p:nvPr/>
            </p:nvCxnSpPr>
            <p:spPr>
              <a:xfrm flipH="1">
                <a:off x="5762847" y="1038407"/>
                <a:ext cx="18288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4B5484A-3F2C-455F-ADD8-5BAD2F0322D2}"/>
                </a:ext>
              </a:extLst>
            </p:cNvPr>
            <p:cNvGrpSpPr/>
            <p:nvPr/>
          </p:nvGrpSpPr>
          <p:grpSpPr>
            <a:xfrm rot="13500000">
              <a:off x="1166109" y="83426"/>
              <a:ext cx="73761" cy="73761"/>
              <a:chOff x="5762847" y="855527"/>
              <a:chExt cx="182880" cy="182880"/>
            </a:xfrm>
          </p:grpSpPr>
          <p:cxnSp>
            <p:nvCxnSpPr>
              <p:cNvPr id="37" name="Straight Connector 36">
                <a:extLst>
                  <a:ext uri="{FF2B5EF4-FFF2-40B4-BE49-F238E27FC236}">
                    <a16:creationId xmlns:a16="http://schemas.microsoft.com/office/drawing/2014/main" id="{8E1D04B5-4C19-42F1-8AF4-DF77DFA9E696}"/>
                  </a:ext>
                </a:extLst>
              </p:cNvPr>
              <p:cNvCxnSpPr/>
              <p:nvPr/>
            </p:nvCxnSpPr>
            <p:spPr>
              <a:xfrm>
                <a:off x="5762847" y="855527"/>
                <a:ext cx="0" cy="1828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33ECFAA-6C73-4422-84C0-4662E9830CC8}"/>
                  </a:ext>
                </a:extLst>
              </p:cNvPr>
              <p:cNvCxnSpPr>
                <a:cxnSpLocks/>
              </p:cNvCxnSpPr>
              <p:nvPr/>
            </p:nvCxnSpPr>
            <p:spPr>
              <a:xfrm flipH="1">
                <a:off x="5762847" y="1038407"/>
                <a:ext cx="18288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24D8B4D-C8F9-4060-AE12-77D2B2E9A95C}"/>
                </a:ext>
              </a:extLst>
            </p:cNvPr>
            <p:cNvGrpSpPr/>
            <p:nvPr/>
          </p:nvGrpSpPr>
          <p:grpSpPr>
            <a:xfrm rot="13500000">
              <a:off x="1504100" y="83425"/>
              <a:ext cx="73761" cy="73761"/>
              <a:chOff x="5762847" y="855527"/>
              <a:chExt cx="182880" cy="182880"/>
            </a:xfrm>
          </p:grpSpPr>
          <p:cxnSp>
            <p:nvCxnSpPr>
              <p:cNvPr id="35" name="Straight Connector 34">
                <a:extLst>
                  <a:ext uri="{FF2B5EF4-FFF2-40B4-BE49-F238E27FC236}">
                    <a16:creationId xmlns:a16="http://schemas.microsoft.com/office/drawing/2014/main" id="{9FD70F0B-B853-4441-ABD5-CEA2455FA7CA}"/>
                  </a:ext>
                </a:extLst>
              </p:cNvPr>
              <p:cNvCxnSpPr/>
              <p:nvPr/>
            </p:nvCxnSpPr>
            <p:spPr>
              <a:xfrm>
                <a:off x="5762847" y="855527"/>
                <a:ext cx="0" cy="1828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4F4EBA-8FF9-4A39-B071-46C46C805200}"/>
                  </a:ext>
                </a:extLst>
              </p:cNvPr>
              <p:cNvCxnSpPr>
                <a:cxnSpLocks/>
              </p:cNvCxnSpPr>
              <p:nvPr/>
            </p:nvCxnSpPr>
            <p:spPr>
              <a:xfrm flipH="1">
                <a:off x="5762847" y="1038407"/>
                <a:ext cx="18288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E7652A8B-72EF-4E78-AA4E-0CC2394AAA21}"/>
                </a:ext>
              </a:extLst>
            </p:cNvPr>
            <p:cNvGrpSpPr/>
            <p:nvPr/>
          </p:nvGrpSpPr>
          <p:grpSpPr>
            <a:xfrm rot="13500000">
              <a:off x="1842091" y="83424"/>
              <a:ext cx="73761" cy="73761"/>
              <a:chOff x="5762847" y="855527"/>
              <a:chExt cx="182880" cy="182880"/>
            </a:xfrm>
          </p:grpSpPr>
          <p:cxnSp>
            <p:nvCxnSpPr>
              <p:cNvPr id="33" name="Straight Connector 32">
                <a:extLst>
                  <a:ext uri="{FF2B5EF4-FFF2-40B4-BE49-F238E27FC236}">
                    <a16:creationId xmlns:a16="http://schemas.microsoft.com/office/drawing/2014/main" id="{275E4AB0-390C-4314-BBBC-DFA40152295E}"/>
                  </a:ext>
                </a:extLst>
              </p:cNvPr>
              <p:cNvCxnSpPr/>
              <p:nvPr/>
            </p:nvCxnSpPr>
            <p:spPr>
              <a:xfrm>
                <a:off x="5762847" y="855527"/>
                <a:ext cx="0" cy="1828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B6769D0-F275-4F11-9097-0042ADB40B74}"/>
                  </a:ext>
                </a:extLst>
              </p:cNvPr>
              <p:cNvCxnSpPr>
                <a:cxnSpLocks/>
              </p:cNvCxnSpPr>
              <p:nvPr/>
            </p:nvCxnSpPr>
            <p:spPr>
              <a:xfrm flipH="1">
                <a:off x="5762847" y="1038407"/>
                <a:ext cx="18288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4D93944D-A039-4CD5-9AAE-897D4057BC13}"/>
                </a:ext>
              </a:extLst>
            </p:cNvPr>
            <p:cNvGrpSpPr/>
            <p:nvPr/>
          </p:nvGrpSpPr>
          <p:grpSpPr>
            <a:xfrm rot="13500000">
              <a:off x="2180082" y="83423"/>
              <a:ext cx="73761" cy="73761"/>
              <a:chOff x="5762847" y="855527"/>
              <a:chExt cx="182880" cy="182880"/>
            </a:xfrm>
          </p:grpSpPr>
          <p:cxnSp>
            <p:nvCxnSpPr>
              <p:cNvPr id="31" name="Straight Connector 30">
                <a:extLst>
                  <a:ext uri="{FF2B5EF4-FFF2-40B4-BE49-F238E27FC236}">
                    <a16:creationId xmlns:a16="http://schemas.microsoft.com/office/drawing/2014/main" id="{6B5ADA53-753C-4DE1-B313-308F77F4E56B}"/>
                  </a:ext>
                </a:extLst>
              </p:cNvPr>
              <p:cNvCxnSpPr/>
              <p:nvPr/>
            </p:nvCxnSpPr>
            <p:spPr>
              <a:xfrm>
                <a:off x="5762847" y="855527"/>
                <a:ext cx="0" cy="1828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904B05C-FFDF-4A5C-BD23-16898BF2E13E}"/>
                  </a:ext>
                </a:extLst>
              </p:cNvPr>
              <p:cNvCxnSpPr>
                <a:cxnSpLocks/>
              </p:cNvCxnSpPr>
              <p:nvPr/>
            </p:nvCxnSpPr>
            <p:spPr>
              <a:xfrm flipH="1">
                <a:off x="5762847" y="1038407"/>
                <a:ext cx="18288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BFEDB6F-A4E2-4FCE-A382-14C5749E3290}"/>
                </a:ext>
              </a:extLst>
            </p:cNvPr>
            <p:cNvGrpSpPr/>
            <p:nvPr/>
          </p:nvGrpSpPr>
          <p:grpSpPr>
            <a:xfrm rot="13500000">
              <a:off x="2518073" y="83422"/>
              <a:ext cx="73761" cy="73761"/>
              <a:chOff x="5762847" y="855527"/>
              <a:chExt cx="182880" cy="182880"/>
            </a:xfrm>
          </p:grpSpPr>
          <p:cxnSp>
            <p:nvCxnSpPr>
              <p:cNvPr id="29" name="Straight Connector 28">
                <a:extLst>
                  <a:ext uri="{FF2B5EF4-FFF2-40B4-BE49-F238E27FC236}">
                    <a16:creationId xmlns:a16="http://schemas.microsoft.com/office/drawing/2014/main" id="{53FC0C9B-9496-47E9-A777-E83E7C27EEF3}"/>
                  </a:ext>
                </a:extLst>
              </p:cNvPr>
              <p:cNvCxnSpPr/>
              <p:nvPr/>
            </p:nvCxnSpPr>
            <p:spPr>
              <a:xfrm>
                <a:off x="5762847" y="855527"/>
                <a:ext cx="0" cy="1828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A665E8C-7D59-4EF3-954C-2D948CFCF114}"/>
                  </a:ext>
                </a:extLst>
              </p:cNvPr>
              <p:cNvCxnSpPr>
                <a:cxnSpLocks/>
              </p:cNvCxnSpPr>
              <p:nvPr/>
            </p:nvCxnSpPr>
            <p:spPr>
              <a:xfrm flipH="1">
                <a:off x="5762847" y="1038407"/>
                <a:ext cx="18288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1AC01E60-2746-4AA2-A880-0D1F684E6FE3}"/>
                </a:ext>
              </a:extLst>
            </p:cNvPr>
            <p:cNvGrpSpPr/>
            <p:nvPr/>
          </p:nvGrpSpPr>
          <p:grpSpPr>
            <a:xfrm rot="13500000">
              <a:off x="2856064" y="83422"/>
              <a:ext cx="73761" cy="73761"/>
              <a:chOff x="5762847" y="855527"/>
              <a:chExt cx="182880" cy="182880"/>
            </a:xfrm>
          </p:grpSpPr>
          <p:cxnSp>
            <p:nvCxnSpPr>
              <p:cNvPr id="27" name="Straight Connector 26">
                <a:extLst>
                  <a:ext uri="{FF2B5EF4-FFF2-40B4-BE49-F238E27FC236}">
                    <a16:creationId xmlns:a16="http://schemas.microsoft.com/office/drawing/2014/main" id="{318FA5CD-8005-4A6D-8D9B-F4048F54A21F}"/>
                  </a:ext>
                </a:extLst>
              </p:cNvPr>
              <p:cNvCxnSpPr/>
              <p:nvPr/>
            </p:nvCxnSpPr>
            <p:spPr>
              <a:xfrm>
                <a:off x="5762847" y="855527"/>
                <a:ext cx="0" cy="1828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EC720DB-D986-4D5A-9503-CB2DCA1A0AFA}"/>
                  </a:ext>
                </a:extLst>
              </p:cNvPr>
              <p:cNvCxnSpPr>
                <a:cxnSpLocks/>
              </p:cNvCxnSpPr>
              <p:nvPr/>
            </p:nvCxnSpPr>
            <p:spPr>
              <a:xfrm flipH="1">
                <a:off x="5762847" y="1038407"/>
                <a:ext cx="18288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543610E3-6EE0-43FB-9911-A020EBA799F1}"/>
                </a:ext>
              </a:extLst>
            </p:cNvPr>
            <p:cNvGrpSpPr/>
            <p:nvPr/>
          </p:nvGrpSpPr>
          <p:grpSpPr>
            <a:xfrm rot="13500000">
              <a:off x="3194055" y="83421"/>
              <a:ext cx="73761" cy="73761"/>
              <a:chOff x="5762847" y="855527"/>
              <a:chExt cx="182880" cy="182880"/>
            </a:xfrm>
          </p:grpSpPr>
          <p:cxnSp>
            <p:nvCxnSpPr>
              <p:cNvPr id="25" name="Straight Connector 24">
                <a:extLst>
                  <a:ext uri="{FF2B5EF4-FFF2-40B4-BE49-F238E27FC236}">
                    <a16:creationId xmlns:a16="http://schemas.microsoft.com/office/drawing/2014/main" id="{40951241-06EA-4635-B628-EDF99846FA7F}"/>
                  </a:ext>
                </a:extLst>
              </p:cNvPr>
              <p:cNvCxnSpPr/>
              <p:nvPr/>
            </p:nvCxnSpPr>
            <p:spPr>
              <a:xfrm>
                <a:off x="5762847" y="855527"/>
                <a:ext cx="0" cy="1828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107952F-EB06-401B-85CE-5E106F9B4FFB}"/>
                  </a:ext>
                </a:extLst>
              </p:cNvPr>
              <p:cNvCxnSpPr>
                <a:cxnSpLocks/>
              </p:cNvCxnSpPr>
              <p:nvPr/>
            </p:nvCxnSpPr>
            <p:spPr>
              <a:xfrm flipH="1">
                <a:off x="5762847" y="1038407"/>
                <a:ext cx="18288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6C77E5D5-C6D5-48F0-BAA0-1A07DFCB925F}"/>
                </a:ext>
              </a:extLst>
            </p:cNvPr>
            <p:cNvGrpSpPr/>
            <p:nvPr/>
          </p:nvGrpSpPr>
          <p:grpSpPr>
            <a:xfrm rot="13500000">
              <a:off x="3532046" y="83421"/>
              <a:ext cx="73761" cy="73761"/>
              <a:chOff x="5762847" y="855527"/>
              <a:chExt cx="182880" cy="182880"/>
            </a:xfrm>
          </p:grpSpPr>
          <p:cxnSp>
            <p:nvCxnSpPr>
              <p:cNvPr id="23" name="Straight Connector 22">
                <a:extLst>
                  <a:ext uri="{FF2B5EF4-FFF2-40B4-BE49-F238E27FC236}">
                    <a16:creationId xmlns:a16="http://schemas.microsoft.com/office/drawing/2014/main" id="{FF6D7969-0451-480A-BE97-04E8DBC3CADC}"/>
                  </a:ext>
                </a:extLst>
              </p:cNvPr>
              <p:cNvCxnSpPr/>
              <p:nvPr/>
            </p:nvCxnSpPr>
            <p:spPr>
              <a:xfrm>
                <a:off x="5762847" y="855527"/>
                <a:ext cx="0" cy="1828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9F3E26C-819B-4080-888E-DF18167284BF}"/>
                  </a:ext>
                </a:extLst>
              </p:cNvPr>
              <p:cNvCxnSpPr>
                <a:cxnSpLocks/>
              </p:cNvCxnSpPr>
              <p:nvPr/>
            </p:nvCxnSpPr>
            <p:spPr>
              <a:xfrm flipH="1">
                <a:off x="5762847" y="1038407"/>
                <a:ext cx="18288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831850" y="4082344"/>
            <a:ext cx="10515600" cy="480131"/>
          </a:xfrm>
        </p:spPr>
        <p:txBody>
          <a:bodyPr anchor="b"/>
          <a:lstStyle>
            <a:lvl1pPr>
              <a:defRPr sz="2800" i="1" cap="all" spc="30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917015"/>
            <a:ext cx="105156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41" name="Straight Connector 40">
            <a:extLst>
              <a:ext uri="{FF2B5EF4-FFF2-40B4-BE49-F238E27FC236}">
                <a16:creationId xmlns:a16="http://schemas.microsoft.com/office/drawing/2014/main" id="{746EAFCF-62A9-448E-A69F-44EB1C0D199B}"/>
              </a:ext>
            </a:extLst>
          </p:cNvPr>
          <p:cNvCxnSpPr>
            <a:cxnSpLocks/>
          </p:cNvCxnSpPr>
          <p:nvPr userDrawn="1"/>
        </p:nvCxnSpPr>
        <p:spPr>
          <a:xfrm flipH="1">
            <a:off x="823962" y="4733825"/>
            <a:ext cx="66364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02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9_Section Header">
    <p:bg>
      <p:bgPr>
        <a:solidFill>
          <a:schemeClr val="accent3"/>
        </a:solidFill>
        <a:effectLst/>
      </p:bgPr>
    </p:bg>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DFFA3A7A-D3AA-4B7E-90CE-EE3526AB70DC}"/>
              </a:ext>
            </a:extLst>
          </p:cNvPr>
          <p:cNvSpPr/>
          <p:nvPr userDrawn="1"/>
        </p:nvSpPr>
        <p:spPr>
          <a:xfrm>
            <a:off x="1023115" y="-30736"/>
            <a:ext cx="3580043" cy="4585278"/>
          </a:xfrm>
          <a:prstGeom prst="parallelogram">
            <a:avLst>
              <a:gd name="adj" fmla="val 52245"/>
            </a:avLst>
          </a:prstGeom>
          <a:gradFill flip="none" rotWithShape="1">
            <a:gsLst>
              <a:gs pos="20000">
                <a:schemeClr val="accent1">
                  <a:alpha val="0"/>
                </a:schemeClr>
              </a:gs>
              <a:gs pos="100000">
                <a:schemeClr val="accent1">
                  <a:alpha val="3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95C2FD72-5224-4845-839C-6BFE7FA72191}"/>
              </a:ext>
            </a:extLst>
          </p:cNvPr>
          <p:cNvPicPr>
            <a:picLocks noChangeAspect="1"/>
          </p:cNvPicPr>
          <p:nvPr userDrawn="1"/>
        </p:nvPicPr>
        <p:blipFill>
          <a:blip r:embed="rId2">
            <a:alphaModFix/>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44955" y="2603092"/>
            <a:ext cx="3312277" cy="3793713"/>
          </a:xfrm>
          <a:prstGeom prst="rect">
            <a:avLst/>
          </a:prstGeom>
        </p:spPr>
      </p:pic>
      <p:sp>
        <p:nvSpPr>
          <p:cNvPr id="41" name="Parallelogram 40">
            <a:extLst>
              <a:ext uri="{FF2B5EF4-FFF2-40B4-BE49-F238E27FC236}">
                <a16:creationId xmlns:a16="http://schemas.microsoft.com/office/drawing/2014/main" id="{235462F7-7773-4AC8-8064-DE9AAEC9C875}"/>
              </a:ext>
            </a:extLst>
          </p:cNvPr>
          <p:cNvSpPr/>
          <p:nvPr userDrawn="1"/>
        </p:nvSpPr>
        <p:spPr>
          <a:xfrm rot="10800000">
            <a:off x="-1476300" y="-30736"/>
            <a:ext cx="5402509" cy="6919471"/>
          </a:xfrm>
          <a:prstGeom prst="parallelogram">
            <a:avLst>
              <a:gd name="adj" fmla="val 52245"/>
            </a:avLst>
          </a:prstGeom>
          <a:gradFill flip="none" rotWithShape="1">
            <a:gsLst>
              <a:gs pos="40000">
                <a:schemeClr val="accent6">
                  <a:alpha val="0"/>
                </a:schemeClr>
              </a:gs>
              <a:gs pos="100000">
                <a:schemeClr val="accent6"/>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BBAB1EB-95BB-4528-96F7-3993F4666FBE}"/>
              </a:ext>
            </a:extLst>
          </p:cNvPr>
          <p:cNvGrpSpPr/>
          <p:nvPr userDrawn="1"/>
        </p:nvGrpSpPr>
        <p:grpSpPr>
          <a:xfrm>
            <a:off x="-924553" y="656444"/>
            <a:ext cx="2777689" cy="73767"/>
            <a:chOff x="828118" y="83421"/>
            <a:chExt cx="2777689" cy="73767"/>
          </a:xfrm>
        </p:grpSpPr>
        <p:grpSp>
          <p:nvGrpSpPr>
            <p:cNvPr id="14" name="Group 13">
              <a:extLst>
                <a:ext uri="{FF2B5EF4-FFF2-40B4-BE49-F238E27FC236}">
                  <a16:creationId xmlns:a16="http://schemas.microsoft.com/office/drawing/2014/main" id="{AAB40905-A4F8-4242-9DE3-61056F12D5A4}"/>
                </a:ext>
              </a:extLst>
            </p:cNvPr>
            <p:cNvGrpSpPr/>
            <p:nvPr/>
          </p:nvGrpSpPr>
          <p:grpSpPr>
            <a:xfrm rot="13500000">
              <a:off x="828118" y="83427"/>
              <a:ext cx="73761" cy="73761"/>
              <a:chOff x="5762847" y="855527"/>
              <a:chExt cx="182880" cy="182880"/>
            </a:xfrm>
          </p:grpSpPr>
          <p:cxnSp>
            <p:nvCxnSpPr>
              <p:cNvPr id="39" name="Straight Connector 38">
                <a:extLst>
                  <a:ext uri="{FF2B5EF4-FFF2-40B4-BE49-F238E27FC236}">
                    <a16:creationId xmlns:a16="http://schemas.microsoft.com/office/drawing/2014/main" id="{185626CC-E4D2-4261-815E-FA09F03FA989}"/>
                  </a:ext>
                </a:extLst>
              </p:cNvPr>
              <p:cNvCxnSpPr/>
              <p:nvPr/>
            </p:nvCxnSpPr>
            <p:spPr>
              <a:xfrm>
                <a:off x="5762847" y="855527"/>
                <a:ext cx="0" cy="1828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7745C30-65FE-4301-BF33-94D3F3A3F600}"/>
                  </a:ext>
                </a:extLst>
              </p:cNvPr>
              <p:cNvCxnSpPr>
                <a:cxnSpLocks/>
              </p:cNvCxnSpPr>
              <p:nvPr/>
            </p:nvCxnSpPr>
            <p:spPr>
              <a:xfrm flipH="1">
                <a:off x="5762847" y="1038407"/>
                <a:ext cx="18288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4B5484A-3F2C-455F-ADD8-5BAD2F0322D2}"/>
                </a:ext>
              </a:extLst>
            </p:cNvPr>
            <p:cNvGrpSpPr/>
            <p:nvPr/>
          </p:nvGrpSpPr>
          <p:grpSpPr>
            <a:xfrm rot="13500000">
              <a:off x="1166109" y="83426"/>
              <a:ext cx="73761" cy="73761"/>
              <a:chOff x="5762847" y="855527"/>
              <a:chExt cx="182880" cy="182880"/>
            </a:xfrm>
          </p:grpSpPr>
          <p:cxnSp>
            <p:nvCxnSpPr>
              <p:cNvPr id="37" name="Straight Connector 36">
                <a:extLst>
                  <a:ext uri="{FF2B5EF4-FFF2-40B4-BE49-F238E27FC236}">
                    <a16:creationId xmlns:a16="http://schemas.microsoft.com/office/drawing/2014/main" id="{8E1D04B5-4C19-42F1-8AF4-DF77DFA9E696}"/>
                  </a:ext>
                </a:extLst>
              </p:cNvPr>
              <p:cNvCxnSpPr/>
              <p:nvPr/>
            </p:nvCxnSpPr>
            <p:spPr>
              <a:xfrm>
                <a:off x="5762847" y="855527"/>
                <a:ext cx="0" cy="1828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33ECFAA-6C73-4422-84C0-4662E9830CC8}"/>
                  </a:ext>
                </a:extLst>
              </p:cNvPr>
              <p:cNvCxnSpPr>
                <a:cxnSpLocks/>
              </p:cNvCxnSpPr>
              <p:nvPr/>
            </p:nvCxnSpPr>
            <p:spPr>
              <a:xfrm flipH="1">
                <a:off x="5762847" y="1038407"/>
                <a:ext cx="18288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24D8B4D-C8F9-4060-AE12-77D2B2E9A95C}"/>
                </a:ext>
              </a:extLst>
            </p:cNvPr>
            <p:cNvGrpSpPr/>
            <p:nvPr/>
          </p:nvGrpSpPr>
          <p:grpSpPr>
            <a:xfrm rot="13500000">
              <a:off x="1504100" y="83425"/>
              <a:ext cx="73761" cy="73761"/>
              <a:chOff x="5762847" y="855527"/>
              <a:chExt cx="182880" cy="182880"/>
            </a:xfrm>
          </p:grpSpPr>
          <p:cxnSp>
            <p:nvCxnSpPr>
              <p:cNvPr id="35" name="Straight Connector 34">
                <a:extLst>
                  <a:ext uri="{FF2B5EF4-FFF2-40B4-BE49-F238E27FC236}">
                    <a16:creationId xmlns:a16="http://schemas.microsoft.com/office/drawing/2014/main" id="{9FD70F0B-B853-4441-ABD5-CEA2455FA7CA}"/>
                  </a:ext>
                </a:extLst>
              </p:cNvPr>
              <p:cNvCxnSpPr/>
              <p:nvPr/>
            </p:nvCxnSpPr>
            <p:spPr>
              <a:xfrm>
                <a:off x="5762847" y="855527"/>
                <a:ext cx="0" cy="1828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4F4EBA-8FF9-4A39-B071-46C46C805200}"/>
                  </a:ext>
                </a:extLst>
              </p:cNvPr>
              <p:cNvCxnSpPr>
                <a:cxnSpLocks/>
              </p:cNvCxnSpPr>
              <p:nvPr/>
            </p:nvCxnSpPr>
            <p:spPr>
              <a:xfrm flipH="1">
                <a:off x="5762847" y="1038407"/>
                <a:ext cx="18288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E7652A8B-72EF-4E78-AA4E-0CC2394AAA21}"/>
                </a:ext>
              </a:extLst>
            </p:cNvPr>
            <p:cNvGrpSpPr/>
            <p:nvPr/>
          </p:nvGrpSpPr>
          <p:grpSpPr>
            <a:xfrm rot="13500000">
              <a:off x="1842091" y="83424"/>
              <a:ext cx="73761" cy="73761"/>
              <a:chOff x="5762847" y="855527"/>
              <a:chExt cx="182880" cy="182880"/>
            </a:xfrm>
          </p:grpSpPr>
          <p:cxnSp>
            <p:nvCxnSpPr>
              <p:cNvPr id="33" name="Straight Connector 32">
                <a:extLst>
                  <a:ext uri="{FF2B5EF4-FFF2-40B4-BE49-F238E27FC236}">
                    <a16:creationId xmlns:a16="http://schemas.microsoft.com/office/drawing/2014/main" id="{275E4AB0-390C-4314-BBBC-DFA40152295E}"/>
                  </a:ext>
                </a:extLst>
              </p:cNvPr>
              <p:cNvCxnSpPr/>
              <p:nvPr/>
            </p:nvCxnSpPr>
            <p:spPr>
              <a:xfrm>
                <a:off x="5762847" y="855527"/>
                <a:ext cx="0" cy="1828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B6769D0-F275-4F11-9097-0042ADB40B74}"/>
                  </a:ext>
                </a:extLst>
              </p:cNvPr>
              <p:cNvCxnSpPr>
                <a:cxnSpLocks/>
              </p:cNvCxnSpPr>
              <p:nvPr/>
            </p:nvCxnSpPr>
            <p:spPr>
              <a:xfrm flipH="1">
                <a:off x="5762847" y="1038407"/>
                <a:ext cx="18288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4D93944D-A039-4CD5-9AAE-897D4057BC13}"/>
                </a:ext>
              </a:extLst>
            </p:cNvPr>
            <p:cNvGrpSpPr/>
            <p:nvPr/>
          </p:nvGrpSpPr>
          <p:grpSpPr>
            <a:xfrm rot="13500000">
              <a:off x="2180082" y="83423"/>
              <a:ext cx="73761" cy="73761"/>
              <a:chOff x="5762847" y="855527"/>
              <a:chExt cx="182880" cy="182880"/>
            </a:xfrm>
          </p:grpSpPr>
          <p:cxnSp>
            <p:nvCxnSpPr>
              <p:cNvPr id="31" name="Straight Connector 30">
                <a:extLst>
                  <a:ext uri="{FF2B5EF4-FFF2-40B4-BE49-F238E27FC236}">
                    <a16:creationId xmlns:a16="http://schemas.microsoft.com/office/drawing/2014/main" id="{6B5ADA53-753C-4DE1-B313-308F77F4E56B}"/>
                  </a:ext>
                </a:extLst>
              </p:cNvPr>
              <p:cNvCxnSpPr/>
              <p:nvPr/>
            </p:nvCxnSpPr>
            <p:spPr>
              <a:xfrm>
                <a:off x="5762847" y="855527"/>
                <a:ext cx="0" cy="1828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904B05C-FFDF-4A5C-BD23-16898BF2E13E}"/>
                  </a:ext>
                </a:extLst>
              </p:cNvPr>
              <p:cNvCxnSpPr>
                <a:cxnSpLocks/>
              </p:cNvCxnSpPr>
              <p:nvPr/>
            </p:nvCxnSpPr>
            <p:spPr>
              <a:xfrm flipH="1">
                <a:off x="5762847" y="1038407"/>
                <a:ext cx="18288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BFEDB6F-A4E2-4FCE-A382-14C5749E3290}"/>
                </a:ext>
              </a:extLst>
            </p:cNvPr>
            <p:cNvGrpSpPr/>
            <p:nvPr/>
          </p:nvGrpSpPr>
          <p:grpSpPr>
            <a:xfrm rot="13500000">
              <a:off x="2518073" y="83422"/>
              <a:ext cx="73761" cy="73761"/>
              <a:chOff x="5762847" y="855527"/>
              <a:chExt cx="182880" cy="182880"/>
            </a:xfrm>
          </p:grpSpPr>
          <p:cxnSp>
            <p:nvCxnSpPr>
              <p:cNvPr id="29" name="Straight Connector 28">
                <a:extLst>
                  <a:ext uri="{FF2B5EF4-FFF2-40B4-BE49-F238E27FC236}">
                    <a16:creationId xmlns:a16="http://schemas.microsoft.com/office/drawing/2014/main" id="{53FC0C9B-9496-47E9-A777-E83E7C27EEF3}"/>
                  </a:ext>
                </a:extLst>
              </p:cNvPr>
              <p:cNvCxnSpPr/>
              <p:nvPr/>
            </p:nvCxnSpPr>
            <p:spPr>
              <a:xfrm>
                <a:off x="5762847" y="855527"/>
                <a:ext cx="0" cy="1828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A665E8C-7D59-4EF3-954C-2D948CFCF114}"/>
                  </a:ext>
                </a:extLst>
              </p:cNvPr>
              <p:cNvCxnSpPr>
                <a:cxnSpLocks/>
              </p:cNvCxnSpPr>
              <p:nvPr/>
            </p:nvCxnSpPr>
            <p:spPr>
              <a:xfrm flipH="1">
                <a:off x="5762847" y="1038407"/>
                <a:ext cx="18288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1AC01E60-2746-4AA2-A880-0D1F684E6FE3}"/>
                </a:ext>
              </a:extLst>
            </p:cNvPr>
            <p:cNvGrpSpPr/>
            <p:nvPr/>
          </p:nvGrpSpPr>
          <p:grpSpPr>
            <a:xfrm rot="13500000">
              <a:off x="2856064" y="83422"/>
              <a:ext cx="73761" cy="73761"/>
              <a:chOff x="5762847" y="855527"/>
              <a:chExt cx="182880" cy="182880"/>
            </a:xfrm>
          </p:grpSpPr>
          <p:cxnSp>
            <p:nvCxnSpPr>
              <p:cNvPr id="27" name="Straight Connector 26">
                <a:extLst>
                  <a:ext uri="{FF2B5EF4-FFF2-40B4-BE49-F238E27FC236}">
                    <a16:creationId xmlns:a16="http://schemas.microsoft.com/office/drawing/2014/main" id="{318FA5CD-8005-4A6D-8D9B-F4048F54A21F}"/>
                  </a:ext>
                </a:extLst>
              </p:cNvPr>
              <p:cNvCxnSpPr/>
              <p:nvPr/>
            </p:nvCxnSpPr>
            <p:spPr>
              <a:xfrm>
                <a:off x="5762847" y="855527"/>
                <a:ext cx="0" cy="1828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EC720DB-D986-4D5A-9503-CB2DCA1A0AFA}"/>
                  </a:ext>
                </a:extLst>
              </p:cNvPr>
              <p:cNvCxnSpPr>
                <a:cxnSpLocks/>
              </p:cNvCxnSpPr>
              <p:nvPr/>
            </p:nvCxnSpPr>
            <p:spPr>
              <a:xfrm flipH="1">
                <a:off x="5762847" y="1038407"/>
                <a:ext cx="18288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543610E3-6EE0-43FB-9911-A020EBA799F1}"/>
                </a:ext>
              </a:extLst>
            </p:cNvPr>
            <p:cNvGrpSpPr/>
            <p:nvPr/>
          </p:nvGrpSpPr>
          <p:grpSpPr>
            <a:xfrm rot="13500000">
              <a:off x="3194055" y="83421"/>
              <a:ext cx="73761" cy="73761"/>
              <a:chOff x="5762847" y="855527"/>
              <a:chExt cx="182880" cy="182880"/>
            </a:xfrm>
          </p:grpSpPr>
          <p:cxnSp>
            <p:nvCxnSpPr>
              <p:cNvPr id="25" name="Straight Connector 24">
                <a:extLst>
                  <a:ext uri="{FF2B5EF4-FFF2-40B4-BE49-F238E27FC236}">
                    <a16:creationId xmlns:a16="http://schemas.microsoft.com/office/drawing/2014/main" id="{40951241-06EA-4635-B628-EDF99846FA7F}"/>
                  </a:ext>
                </a:extLst>
              </p:cNvPr>
              <p:cNvCxnSpPr/>
              <p:nvPr/>
            </p:nvCxnSpPr>
            <p:spPr>
              <a:xfrm>
                <a:off x="5762847" y="855527"/>
                <a:ext cx="0" cy="1828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107952F-EB06-401B-85CE-5E106F9B4FFB}"/>
                  </a:ext>
                </a:extLst>
              </p:cNvPr>
              <p:cNvCxnSpPr>
                <a:cxnSpLocks/>
              </p:cNvCxnSpPr>
              <p:nvPr/>
            </p:nvCxnSpPr>
            <p:spPr>
              <a:xfrm flipH="1">
                <a:off x="5762847" y="1038407"/>
                <a:ext cx="18288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6C77E5D5-C6D5-48F0-BAA0-1A07DFCB925F}"/>
                </a:ext>
              </a:extLst>
            </p:cNvPr>
            <p:cNvGrpSpPr/>
            <p:nvPr/>
          </p:nvGrpSpPr>
          <p:grpSpPr>
            <a:xfrm rot="13500000">
              <a:off x="3532046" y="83421"/>
              <a:ext cx="73761" cy="73761"/>
              <a:chOff x="5762847" y="855527"/>
              <a:chExt cx="182880" cy="182880"/>
            </a:xfrm>
          </p:grpSpPr>
          <p:cxnSp>
            <p:nvCxnSpPr>
              <p:cNvPr id="23" name="Straight Connector 22">
                <a:extLst>
                  <a:ext uri="{FF2B5EF4-FFF2-40B4-BE49-F238E27FC236}">
                    <a16:creationId xmlns:a16="http://schemas.microsoft.com/office/drawing/2014/main" id="{FF6D7969-0451-480A-BE97-04E8DBC3CADC}"/>
                  </a:ext>
                </a:extLst>
              </p:cNvPr>
              <p:cNvCxnSpPr/>
              <p:nvPr/>
            </p:nvCxnSpPr>
            <p:spPr>
              <a:xfrm>
                <a:off x="5762847" y="855527"/>
                <a:ext cx="0" cy="18288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9F3E26C-819B-4080-888E-DF18167284BF}"/>
                  </a:ext>
                </a:extLst>
              </p:cNvPr>
              <p:cNvCxnSpPr>
                <a:cxnSpLocks/>
              </p:cNvCxnSpPr>
              <p:nvPr/>
            </p:nvCxnSpPr>
            <p:spPr>
              <a:xfrm flipH="1">
                <a:off x="5762847" y="1038407"/>
                <a:ext cx="18288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sp>
        <p:nvSpPr>
          <p:cNvPr id="3" name="Text Placeholder 2"/>
          <p:cNvSpPr>
            <a:spLocks noGrp="1"/>
          </p:cNvSpPr>
          <p:nvPr>
            <p:ph type="body" idx="1"/>
          </p:nvPr>
        </p:nvSpPr>
        <p:spPr>
          <a:xfrm>
            <a:off x="831850" y="4917015"/>
            <a:ext cx="105156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 name="Title 1"/>
          <p:cNvSpPr>
            <a:spLocks noGrp="1"/>
          </p:cNvSpPr>
          <p:nvPr>
            <p:ph type="title"/>
          </p:nvPr>
        </p:nvSpPr>
        <p:spPr>
          <a:xfrm>
            <a:off x="831850" y="4082344"/>
            <a:ext cx="10515600" cy="480131"/>
          </a:xfrm>
        </p:spPr>
        <p:txBody>
          <a:bodyPr anchor="b"/>
          <a:lstStyle>
            <a:lvl1pPr>
              <a:defRPr sz="2800" i="1" cap="all" spc="300" baseline="0">
                <a:solidFill>
                  <a:schemeClr val="bg1"/>
                </a:solidFill>
              </a:defRPr>
            </a:lvl1pPr>
          </a:lstStyle>
          <a:p>
            <a:r>
              <a:rPr lang="en-US" dirty="0"/>
              <a:t>Click to edit Master title style</a:t>
            </a:r>
          </a:p>
        </p:txBody>
      </p:sp>
      <p:cxnSp>
        <p:nvCxnSpPr>
          <p:cNvPr id="42" name="Straight Connector 41">
            <a:extLst>
              <a:ext uri="{FF2B5EF4-FFF2-40B4-BE49-F238E27FC236}">
                <a16:creationId xmlns:a16="http://schemas.microsoft.com/office/drawing/2014/main" id="{6A6B9B6E-B9A8-40A1-A460-0452F1F94C21}"/>
              </a:ext>
            </a:extLst>
          </p:cNvPr>
          <p:cNvCxnSpPr>
            <a:cxnSpLocks/>
          </p:cNvCxnSpPr>
          <p:nvPr userDrawn="1"/>
        </p:nvCxnSpPr>
        <p:spPr>
          <a:xfrm flipH="1">
            <a:off x="823962" y="4733825"/>
            <a:ext cx="66364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01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1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1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p:cNvSpPr>
            <a:spLocks noGrp="1"/>
          </p:cNvSpPr>
          <p:nvPr>
            <p:ph type="ftr" sz="quarter" idx="10"/>
          </p:nvPr>
        </p:nvSpPr>
        <p:spPr/>
        <p:txBody>
          <a:bodyPr/>
          <a:lstStyle/>
          <a:p>
            <a:r>
              <a:rPr lang="en-US"/>
              <a:t>Name of Initiative</a:t>
            </a:r>
            <a:endParaRPr lang="en-US" dirty="0"/>
          </a:p>
        </p:txBody>
      </p:sp>
      <p:sp>
        <p:nvSpPr>
          <p:cNvPr id="11" name="Slide Number Placeholder 10"/>
          <p:cNvSpPr>
            <a:spLocks noGrp="1"/>
          </p:cNvSpPr>
          <p:nvPr>
            <p:ph type="sldNum" sz="quarter" idx="11"/>
          </p:nvPr>
        </p:nvSpPr>
        <p:spPr/>
        <p:txBody>
          <a:bodyPr/>
          <a:lstStyle/>
          <a:p>
            <a:fld id="{DD253308-F9C5-4FCB-8415-6DEE77C16A35}" type="slidenum">
              <a:rPr lang="en-US" smtClean="0"/>
              <a:pPr/>
              <a:t>‹#›</a:t>
            </a:fld>
            <a:endParaRPr lang="en-US"/>
          </a:p>
        </p:txBody>
      </p:sp>
    </p:spTree>
    <p:extLst>
      <p:ext uri="{BB962C8B-B14F-4D97-AF65-F5344CB8AC3E}">
        <p14:creationId xmlns:p14="http://schemas.microsoft.com/office/powerpoint/2010/main" val="266302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26E6B51D-CB0A-4E91-9A6C-433229868862}"/>
              </a:ext>
            </a:extLst>
          </p:cNvPr>
          <p:cNvSpPr/>
          <p:nvPr userDrawn="1"/>
        </p:nvSpPr>
        <p:spPr>
          <a:xfrm rot="10800000">
            <a:off x="8921143" y="2302961"/>
            <a:ext cx="3580043" cy="4585278"/>
          </a:xfrm>
          <a:prstGeom prst="parallelogram">
            <a:avLst>
              <a:gd name="adj" fmla="val 52245"/>
            </a:avLst>
          </a:prstGeom>
          <a:gradFill flip="none" rotWithShape="1">
            <a:gsLst>
              <a:gs pos="20000">
                <a:schemeClr val="bg1">
                  <a:lumMod val="95000"/>
                  <a:alpha val="0"/>
                </a:schemeClr>
              </a:gs>
              <a:gs pos="100000">
                <a:schemeClr val="bg1">
                  <a:lumMod val="95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DE33F1FB-D1DC-40E3-8128-01F1050E365D}"/>
              </a:ext>
            </a:extLst>
          </p:cNvPr>
          <p:cNvSpPr/>
          <p:nvPr userDrawn="1"/>
        </p:nvSpPr>
        <p:spPr>
          <a:xfrm rot="10800000">
            <a:off x="9799931" y="-30736"/>
            <a:ext cx="5402509" cy="6919471"/>
          </a:xfrm>
          <a:prstGeom prst="parallelogram">
            <a:avLst>
              <a:gd name="adj" fmla="val 52245"/>
            </a:avLst>
          </a:prstGeom>
          <a:gradFill flip="none" rotWithShape="1">
            <a:gsLst>
              <a:gs pos="40000">
                <a:schemeClr val="bg1">
                  <a:lumMod val="85000"/>
                  <a:alpha val="0"/>
                </a:schemeClr>
              </a:gs>
              <a:gs pos="100000">
                <a:schemeClr val="bg1">
                  <a:lumMod val="85000"/>
                  <a:alpha val="5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503504"/>
            <a:ext cx="12192000" cy="38473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2C77"/>
              </a:solidFill>
            </a:endParaRPr>
          </a:p>
        </p:txBody>
      </p:sp>
      <p:pic>
        <p:nvPicPr>
          <p:cNvPr id="9" name="Graphic 8">
            <a:extLst>
              <a:ext uri="{FF2B5EF4-FFF2-40B4-BE49-F238E27FC236}">
                <a16:creationId xmlns:a16="http://schemas.microsoft.com/office/drawing/2014/main" id="{BFDA7CF6-2050-4A6C-BFA8-9DD0EF549C0D}"/>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52280" y="6595711"/>
            <a:ext cx="914688" cy="173098"/>
          </a:xfrm>
          <a:prstGeom prst="rect">
            <a:avLst/>
          </a:prstGeom>
        </p:spPr>
      </p:pic>
      <p:sp>
        <p:nvSpPr>
          <p:cNvPr id="2" name="Title Placeholder 1"/>
          <p:cNvSpPr>
            <a:spLocks noGrp="1"/>
          </p:cNvSpPr>
          <p:nvPr>
            <p:ph type="title"/>
          </p:nvPr>
        </p:nvSpPr>
        <p:spPr>
          <a:xfrm>
            <a:off x="838200" y="365125"/>
            <a:ext cx="10515600" cy="480131"/>
          </a:xfrm>
          <a:prstGeom prst="rect">
            <a:avLst/>
          </a:prstGeom>
        </p:spPr>
        <p:txBody>
          <a:bodyPr vert="horz" lIns="0" tIns="45720" rIns="0" bIns="45720" rtlCol="0" anchor="t" anchorCtr="0">
            <a:spAutoFit/>
          </a:bodyPr>
          <a:lstStyle/>
          <a:p>
            <a:r>
              <a:rPr lang="en-US" dirty="0"/>
              <a:t>Click to edit Master title style</a:t>
            </a:r>
          </a:p>
        </p:txBody>
      </p:sp>
      <p:sp>
        <p:nvSpPr>
          <p:cNvPr id="3" name="Text Placeholder 2"/>
          <p:cNvSpPr>
            <a:spLocks noGrp="1"/>
          </p:cNvSpPr>
          <p:nvPr>
            <p:ph type="body" idx="1"/>
          </p:nvPr>
        </p:nvSpPr>
        <p:spPr>
          <a:xfrm>
            <a:off x="838200" y="1310108"/>
            <a:ext cx="10515600" cy="4351338"/>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380258" y="6487182"/>
            <a:ext cx="4114800" cy="365125"/>
          </a:xfrm>
          <a:prstGeom prst="rect">
            <a:avLst/>
          </a:prstGeom>
        </p:spPr>
        <p:txBody>
          <a:bodyPr vert="horz" lIns="91440" tIns="45720" rIns="91440" bIns="45720" rtlCol="0" anchor="ctr"/>
          <a:lstStyle>
            <a:lvl1pPr algn="r">
              <a:defRPr sz="1000">
                <a:solidFill>
                  <a:srgbClr val="AFAFAF"/>
                </a:solidFill>
              </a:defRPr>
            </a:lvl1pPr>
          </a:lstStyle>
          <a:p>
            <a:r>
              <a:rPr lang="en-US" dirty="0"/>
              <a:t>Name of Initiative</a:t>
            </a:r>
          </a:p>
        </p:txBody>
      </p:sp>
      <p:sp>
        <p:nvSpPr>
          <p:cNvPr id="6" name="Slide Number Placeholder 5"/>
          <p:cNvSpPr>
            <a:spLocks noGrp="1"/>
          </p:cNvSpPr>
          <p:nvPr>
            <p:ph type="sldNum" sz="quarter" idx="4"/>
          </p:nvPr>
        </p:nvSpPr>
        <p:spPr>
          <a:xfrm>
            <a:off x="11542356" y="6487182"/>
            <a:ext cx="497364" cy="365125"/>
          </a:xfrm>
          <a:prstGeom prst="rect">
            <a:avLst/>
          </a:prstGeom>
        </p:spPr>
        <p:txBody>
          <a:bodyPr vert="horz" lIns="91440" tIns="45720" rIns="91440" bIns="45720" rtlCol="0" anchor="ctr"/>
          <a:lstStyle>
            <a:lvl1pPr algn="r">
              <a:defRPr sz="1000" b="1">
                <a:solidFill>
                  <a:srgbClr val="AFAFAF"/>
                </a:solidFill>
              </a:defRPr>
            </a:lvl1pPr>
          </a:lstStyle>
          <a:p>
            <a:fld id="{DD253308-F9C5-4FCB-8415-6DEE77C16A35}" type="slidenum">
              <a:rPr lang="en-US" smtClean="0"/>
              <a:pPr/>
              <a:t>‹#›</a:t>
            </a:fld>
            <a:endParaRPr lang="en-US" dirty="0"/>
          </a:p>
        </p:txBody>
      </p:sp>
      <p:cxnSp>
        <p:nvCxnSpPr>
          <p:cNvPr id="11" name="Straight Connector 10">
            <a:extLst>
              <a:ext uri="{FF2B5EF4-FFF2-40B4-BE49-F238E27FC236}">
                <a16:creationId xmlns:a16="http://schemas.microsoft.com/office/drawing/2014/main" id="{BDC6A3B2-8B52-4A4F-A948-674C40D12939}"/>
              </a:ext>
            </a:extLst>
          </p:cNvPr>
          <p:cNvCxnSpPr>
            <a:cxnSpLocks/>
          </p:cNvCxnSpPr>
          <p:nvPr userDrawn="1"/>
        </p:nvCxnSpPr>
        <p:spPr>
          <a:xfrm flipV="1">
            <a:off x="11592746" y="6552811"/>
            <a:ext cx="97287" cy="213183"/>
          </a:xfrm>
          <a:prstGeom prst="line">
            <a:avLst/>
          </a:prstGeom>
          <a:ln w="25400">
            <a:solidFill>
              <a:srgbClr val="C509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037202"/>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0" r:id="rId3"/>
    <p:sldLayoutId id="2147483658" r:id="rId4"/>
    <p:sldLayoutId id="2147483668" r:id="rId5"/>
    <p:sldLayoutId id="2147483669" r:id="rId6"/>
    <p:sldLayoutId id="2147483673" r:id="rId7"/>
    <p:sldLayoutId id="2147483672" r:id="rId8"/>
    <p:sldLayoutId id="2147483653" r:id="rId9"/>
    <p:sldLayoutId id="2147483656" r:id="rId10"/>
    <p:sldLayoutId id="2147483654" r:id="rId11"/>
    <p:sldLayoutId id="2147483662" r:id="rId12"/>
    <p:sldLayoutId id="2147483663" r:id="rId13"/>
    <p:sldLayoutId id="2147483655" r:id="rId14"/>
    <p:sldLayoutId id="2147483659" r:id="rId15"/>
    <p:sldLayoutId id="2147483661" r:id="rId16"/>
  </p:sldLayoutIdLst>
  <p:hf hdr="0" dt="0"/>
  <p:txStyles>
    <p:titleStyle>
      <a:lvl1pPr algn="l" defTabSz="914400" rtl="0" eaLnBrk="1" latinLnBrk="0" hangingPunct="1">
        <a:lnSpc>
          <a:spcPct val="90000"/>
        </a:lnSpc>
        <a:spcBef>
          <a:spcPct val="0"/>
        </a:spcBef>
        <a:buNone/>
        <a:defRPr sz="2800" kern="1200">
          <a:solidFill>
            <a:srgbClr val="C5093B"/>
          </a:solidFill>
          <a:latin typeface="Georgia" panose="02040502050405020303" pitchFamily="18" charset="0"/>
          <a:ea typeface="+mj-ea"/>
          <a:cs typeface="+mj-cs"/>
        </a:defRPr>
      </a:lvl1pPr>
    </p:titleStyle>
    <p:bodyStyle>
      <a:lvl1pPr marL="0" indent="0" algn="l" defTabSz="914400" rtl="0" eaLnBrk="1" latinLnBrk="0" hangingPunct="1">
        <a:lnSpc>
          <a:spcPct val="113000"/>
        </a:lnSpc>
        <a:spcBef>
          <a:spcPts val="800"/>
        </a:spcBef>
        <a:spcAft>
          <a:spcPts val="200"/>
        </a:spcAft>
        <a:buFont typeface="Arial" panose="020B0604020202020204" pitchFamily="34" charset="0"/>
        <a:buNone/>
        <a:defRPr sz="2200" kern="1200">
          <a:solidFill>
            <a:schemeClr val="tx2"/>
          </a:solidFill>
          <a:latin typeface="+mn-lt"/>
          <a:ea typeface="+mn-ea"/>
          <a:cs typeface="+mn-cs"/>
        </a:defRPr>
      </a:lvl1pPr>
      <a:lvl2pPr marL="457200" indent="0" algn="l" defTabSz="914400" rtl="0" eaLnBrk="1" latinLnBrk="0" hangingPunct="1">
        <a:lnSpc>
          <a:spcPct val="113000"/>
        </a:lnSpc>
        <a:spcBef>
          <a:spcPts val="800"/>
        </a:spcBef>
        <a:spcAft>
          <a:spcPts val="200"/>
        </a:spcAft>
        <a:buFont typeface="Arial" panose="020B0604020202020204" pitchFamily="34" charset="0"/>
        <a:buNone/>
        <a:defRPr sz="1600" kern="1200">
          <a:solidFill>
            <a:schemeClr val="tx2"/>
          </a:solidFill>
          <a:latin typeface="+mn-lt"/>
          <a:ea typeface="+mn-ea"/>
          <a:cs typeface="+mn-cs"/>
        </a:defRPr>
      </a:lvl2pPr>
      <a:lvl3pPr marL="914400" indent="0" algn="l" defTabSz="914400" rtl="0" eaLnBrk="1" latinLnBrk="0" hangingPunct="1">
        <a:lnSpc>
          <a:spcPct val="113000"/>
        </a:lnSpc>
        <a:spcBef>
          <a:spcPts val="800"/>
        </a:spcBef>
        <a:spcAft>
          <a:spcPts val="200"/>
        </a:spcAft>
        <a:buFont typeface="Arial" panose="020B0604020202020204" pitchFamily="34" charset="0"/>
        <a:buNone/>
        <a:defRPr sz="1600" kern="1200">
          <a:solidFill>
            <a:schemeClr val="tx2"/>
          </a:solidFill>
          <a:latin typeface="+mn-lt"/>
          <a:ea typeface="+mn-ea"/>
          <a:cs typeface="+mn-cs"/>
        </a:defRPr>
      </a:lvl3pPr>
      <a:lvl4pPr marL="1371600" indent="0" algn="l" defTabSz="914400" rtl="0" eaLnBrk="1" latinLnBrk="0" hangingPunct="1">
        <a:lnSpc>
          <a:spcPct val="113000"/>
        </a:lnSpc>
        <a:spcBef>
          <a:spcPts val="800"/>
        </a:spcBef>
        <a:spcAft>
          <a:spcPts val="200"/>
        </a:spcAft>
        <a:buFont typeface="Arial" panose="020B0604020202020204" pitchFamily="34" charset="0"/>
        <a:buNone/>
        <a:defRPr sz="1600" kern="1200">
          <a:solidFill>
            <a:schemeClr val="tx2"/>
          </a:solidFill>
          <a:latin typeface="+mn-lt"/>
          <a:ea typeface="+mn-ea"/>
          <a:cs typeface="+mn-cs"/>
        </a:defRPr>
      </a:lvl4pPr>
      <a:lvl5pPr marL="1828800" indent="0" algn="l" defTabSz="914400" rtl="0" eaLnBrk="1" latinLnBrk="0" hangingPunct="1">
        <a:lnSpc>
          <a:spcPct val="113000"/>
        </a:lnSpc>
        <a:spcBef>
          <a:spcPts val="800"/>
        </a:spcBef>
        <a:spcAft>
          <a:spcPts val="200"/>
        </a:spcAft>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flickr.com/photos/worldbank/8054508371" TargetMode="External"/><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s://pixabay.com/en/machu-picchu-peru-beautiful-939941/" TargetMode="External"/><Relationship Id="rId7" Type="http://schemas.openxmlformats.org/officeDocument/2006/relationships/hyperlink" Target="https://pixabay.com/en/riosucio-caldas-colombia-candelaria-1417205/" TargetMode="External"/><Relationship Id="rId2" Type="http://schemas.openxmlformats.org/officeDocument/2006/relationships/image" Target="../media/image14.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hyperlink" Target="http://commons.wikimedia.org/wiki/file:machu_picchu_peru.jpg" TargetMode="External"/><Relationship Id="rId4" Type="http://schemas.openxmlformats.org/officeDocument/2006/relationships/image" Target="../media/image15.JPG"/><Relationship Id="rId9" Type="http://schemas.openxmlformats.org/officeDocument/2006/relationships/hyperlink" Target="https://pixabay.com/es/pueblo-ecuador-paisaje-monta%C3%B1a-210890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hyperlink" Target="https://www.goodfreephotos.com/colombia/other-colombia/flag-of-colombia.jpg.php" TargetMode="External"/><Relationship Id="rId7" Type="http://schemas.openxmlformats.org/officeDocument/2006/relationships/hyperlink" Target="https://pixnio.com/flags-of-the-world/flag-of-ecuador" TargetMode="External"/><Relationship Id="rId2" Type="http://schemas.openxmlformats.org/officeDocument/2006/relationships/image" Target="../media/image27.jp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hyperlink" Target="https://www.goodfreephotos.com/peru/other-peru/flag-of-peru.png.php" TargetMode="Externa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politicalaccountability.net/cpa-zicklin-index/"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671" y="3840600"/>
            <a:ext cx="10135871" cy="701731"/>
          </a:xfrm>
        </p:spPr>
        <p:txBody>
          <a:bodyPr/>
          <a:lstStyle/>
          <a:p>
            <a:r>
              <a:rPr lang="en-US" sz="4400" b="1" i="0" cap="none" dirty="0">
                <a:latin typeface="Arial" panose="020B0604020202020204" pitchFamily="34" charset="0"/>
                <a:cs typeface="Arial" panose="020B0604020202020204" pitchFamily="34" charset="0"/>
              </a:rPr>
              <a:t>Zicklin </a:t>
            </a:r>
            <a:r>
              <a:rPr lang="en-US" sz="4400" b="1" i="0" cap="none" dirty="0">
                <a:solidFill>
                  <a:schemeClr val="accent4"/>
                </a:solidFill>
                <a:latin typeface="Arial" panose="020B0604020202020204" pitchFamily="34" charset="0"/>
                <a:cs typeface="Arial" panose="020B0604020202020204" pitchFamily="34" charset="0"/>
              </a:rPr>
              <a:t>Bright</a:t>
            </a:r>
            <a:r>
              <a:rPr lang="en-US" sz="4400" b="1" i="0" cap="none" dirty="0">
                <a:latin typeface="Arial" panose="020B0604020202020204" pitchFamily="34" charset="0"/>
                <a:cs typeface="Arial" panose="020B0604020202020204" pitchFamily="34" charset="0"/>
              </a:rPr>
              <a:t> Index</a:t>
            </a:r>
          </a:p>
        </p:txBody>
      </p:sp>
      <p:sp>
        <p:nvSpPr>
          <p:cNvPr id="3" name="Subtitle 2"/>
          <p:cNvSpPr>
            <a:spLocks noGrp="1"/>
          </p:cNvSpPr>
          <p:nvPr>
            <p:ph type="subTitle" idx="1"/>
          </p:nvPr>
        </p:nvSpPr>
        <p:spPr>
          <a:xfrm>
            <a:off x="575672" y="4550000"/>
            <a:ext cx="9144000" cy="507383"/>
          </a:xfrm>
        </p:spPr>
        <p:txBody>
          <a:bodyPr/>
          <a:lstStyle/>
          <a:p>
            <a:r>
              <a:rPr lang="en-US" dirty="0">
                <a:solidFill>
                  <a:schemeClr val="accent4"/>
                </a:solidFill>
              </a:rPr>
              <a:t>B</a:t>
            </a:r>
            <a:r>
              <a:rPr lang="en-US" dirty="0"/>
              <a:t>usiness Done </a:t>
            </a:r>
            <a:r>
              <a:rPr lang="en-US" dirty="0">
                <a:solidFill>
                  <a:schemeClr val="accent4"/>
                </a:solidFill>
              </a:rPr>
              <a:t>Right</a:t>
            </a:r>
          </a:p>
        </p:txBody>
      </p:sp>
    </p:spTree>
    <p:extLst>
      <p:ext uri="{BB962C8B-B14F-4D97-AF65-F5344CB8AC3E}">
        <p14:creationId xmlns:p14="http://schemas.microsoft.com/office/powerpoint/2010/main" val="156022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2CD0E9C-6EA2-315E-6C17-25DD47B5BD87}"/>
              </a:ext>
            </a:extLst>
          </p:cNvPr>
          <p:cNvSpPr>
            <a:spLocks noGrp="1"/>
          </p:cNvSpPr>
          <p:nvPr>
            <p:ph idx="1"/>
          </p:nvPr>
        </p:nvSpPr>
        <p:spPr>
          <a:xfrm>
            <a:off x="838200" y="1511989"/>
            <a:ext cx="10515600" cy="4351338"/>
          </a:xfrm>
        </p:spPr>
        <p:txBody>
          <a:bodyPr anchor="ctr">
            <a:normAutofit/>
          </a:bodyPr>
          <a:lstStyle/>
          <a:p>
            <a:pPr rtl="0">
              <a:lnSpc>
                <a:spcPct val="103000"/>
              </a:lnSpc>
              <a:spcBef>
                <a:spcPts val="0"/>
              </a:spcBef>
              <a:spcAft>
                <a:spcPts val="0"/>
              </a:spcAft>
            </a:pPr>
            <a:r>
              <a:rPr lang="en-US" sz="1800" b="0" i="0" u="none" strike="noStrike" dirty="0">
                <a:solidFill>
                  <a:schemeClr val="accent1">
                    <a:alpha val="80000"/>
                  </a:schemeClr>
                </a:solidFill>
                <a:effectLst/>
              </a:rPr>
              <a:t>ZBI factors and indicators, fashioned for the Andean region, are the product of countless hours of research by our dedicated team. These indicators draw inspiration from key international legal instruments, both binding and non-binding. Our measures reflect elements from:</a:t>
            </a:r>
          </a:p>
          <a:p>
            <a:pPr rtl="0" fontAlgn="base">
              <a:lnSpc>
                <a:spcPct val="103000"/>
              </a:lnSpc>
              <a:spcBef>
                <a:spcPts val="2000"/>
              </a:spcBef>
              <a:spcAft>
                <a:spcPts val="0"/>
              </a:spcAft>
              <a:buFont typeface="+mj-lt"/>
              <a:buAutoNum type="arabicPeriod"/>
            </a:pPr>
            <a:r>
              <a:rPr lang="en-US" sz="1800" b="0" i="0" u="none" strike="noStrike" dirty="0">
                <a:solidFill>
                  <a:schemeClr val="accent1">
                    <a:alpha val="80000"/>
                  </a:schemeClr>
                </a:solidFill>
                <a:effectLst/>
              </a:rPr>
              <a:t> ILO’s Fundamental Conventions</a:t>
            </a:r>
          </a:p>
          <a:p>
            <a:pPr rtl="0" fontAlgn="base">
              <a:lnSpc>
                <a:spcPct val="103000"/>
              </a:lnSpc>
              <a:spcBef>
                <a:spcPts val="2000"/>
              </a:spcBef>
              <a:spcAft>
                <a:spcPts val="0"/>
              </a:spcAft>
              <a:buFont typeface="+mj-lt"/>
              <a:buAutoNum type="arabicPeriod"/>
            </a:pPr>
            <a:r>
              <a:rPr lang="en-US" sz="1800" b="0" i="0" u="none" strike="noStrike" dirty="0">
                <a:solidFill>
                  <a:schemeClr val="accent1">
                    <a:alpha val="80000"/>
                  </a:schemeClr>
                </a:solidFill>
                <a:effectLst/>
              </a:rPr>
              <a:t> The American Convention on Human Rights</a:t>
            </a:r>
          </a:p>
          <a:p>
            <a:pPr rtl="0" fontAlgn="base">
              <a:lnSpc>
                <a:spcPct val="103000"/>
              </a:lnSpc>
              <a:spcBef>
                <a:spcPts val="2000"/>
              </a:spcBef>
              <a:spcAft>
                <a:spcPts val="0"/>
              </a:spcAft>
              <a:buFont typeface="+mj-lt"/>
              <a:buAutoNum type="arabicPeriod"/>
            </a:pPr>
            <a:r>
              <a:rPr lang="en-US" sz="1800" b="0" i="0" u="none" strike="noStrike" dirty="0">
                <a:solidFill>
                  <a:schemeClr val="accent1">
                    <a:alpha val="80000"/>
                  </a:schemeClr>
                </a:solidFill>
                <a:effectLst/>
              </a:rPr>
              <a:t> The UN Declaration on Human Rights</a:t>
            </a:r>
          </a:p>
          <a:p>
            <a:pPr rtl="0" fontAlgn="base">
              <a:lnSpc>
                <a:spcPct val="103000"/>
              </a:lnSpc>
              <a:spcBef>
                <a:spcPts val="2000"/>
              </a:spcBef>
              <a:spcAft>
                <a:spcPts val="0"/>
              </a:spcAft>
              <a:buFont typeface="+mj-lt"/>
              <a:buAutoNum type="arabicPeriod"/>
            </a:pPr>
            <a:r>
              <a:rPr lang="en-US" sz="1800" b="0" i="0" u="none" strike="noStrike" dirty="0">
                <a:solidFill>
                  <a:schemeClr val="accent1">
                    <a:alpha val="80000"/>
                  </a:schemeClr>
                </a:solidFill>
                <a:effectLst/>
              </a:rPr>
              <a:t> The UN Guiding Principles on Business and Human Rights</a:t>
            </a:r>
          </a:p>
          <a:p>
            <a:pPr rtl="0" fontAlgn="base">
              <a:lnSpc>
                <a:spcPct val="103000"/>
              </a:lnSpc>
              <a:spcBef>
                <a:spcPts val="2000"/>
              </a:spcBef>
              <a:spcAft>
                <a:spcPts val="0"/>
              </a:spcAft>
              <a:buFont typeface="+mj-lt"/>
              <a:buAutoNum type="arabicPeriod"/>
            </a:pPr>
            <a:r>
              <a:rPr lang="en-US" sz="1800" b="0" i="0" u="none" strike="noStrike" dirty="0">
                <a:solidFill>
                  <a:schemeClr val="accent1">
                    <a:alpha val="80000"/>
                  </a:schemeClr>
                </a:solidFill>
                <a:effectLst/>
              </a:rPr>
              <a:t> The UN Global Compact</a:t>
            </a:r>
          </a:p>
          <a:p>
            <a:pPr rtl="0" fontAlgn="base">
              <a:lnSpc>
                <a:spcPct val="103000"/>
              </a:lnSpc>
              <a:spcBef>
                <a:spcPts val="2000"/>
              </a:spcBef>
              <a:spcAft>
                <a:spcPts val="0"/>
              </a:spcAft>
              <a:buFont typeface="+mj-lt"/>
              <a:buAutoNum type="arabicPeriod"/>
            </a:pPr>
            <a:r>
              <a:rPr lang="en-US" sz="1800" b="0" i="0" u="none" strike="noStrike" dirty="0">
                <a:solidFill>
                  <a:schemeClr val="accent1">
                    <a:alpha val="80000"/>
                  </a:schemeClr>
                </a:solidFill>
                <a:effectLst/>
              </a:rPr>
              <a:t> The OECD Guidelines for Multinational Enterprises on Responsible Business Conduct</a:t>
            </a:r>
          </a:p>
          <a:p>
            <a:pPr>
              <a:lnSpc>
                <a:spcPct val="103000"/>
              </a:lnSpc>
            </a:pPr>
            <a:endParaRPr lang="en-US" sz="1700" dirty="0">
              <a:solidFill>
                <a:schemeClr val="tx1">
                  <a:alpha val="80000"/>
                </a:schemeClr>
              </a:solidFill>
            </a:endParaRPr>
          </a:p>
        </p:txBody>
      </p:sp>
      <p:sp>
        <p:nvSpPr>
          <p:cNvPr id="4" name="Footer Placeholder 3">
            <a:extLst>
              <a:ext uri="{FF2B5EF4-FFF2-40B4-BE49-F238E27FC236}">
                <a16:creationId xmlns:a16="http://schemas.microsoft.com/office/drawing/2014/main" id="{13D4A9D2-2FFD-6CFD-E41E-E702BB7839A9}"/>
              </a:ext>
            </a:extLst>
          </p:cNvPr>
          <p:cNvSpPr>
            <a:spLocks noGrp="1"/>
          </p:cNvSpPr>
          <p:nvPr>
            <p:ph type="ftr" sz="quarter" idx="10"/>
          </p:nvPr>
        </p:nvSpPr>
        <p:spPr/>
        <p:txBody>
          <a:bodyPr>
            <a:normAutofit/>
          </a:bodyPr>
          <a:lstStyle/>
          <a:p>
            <a:pPr>
              <a:spcAft>
                <a:spcPts val="600"/>
              </a:spcAft>
            </a:pPr>
            <a:r>
              <a:rPr lang="en-US" dirty="0">
                <a:solidFill>
                  <a:schemeClr val="bg1">
                    <a:alpha val="60000"/>
                  </a:schemeClr>
                </a:solidFill>
              </a:rPr>
              <a:t>Zicklin Bright Index</a:t>
            </a:r>
          </a:p>
        </p:txBody>
      </p:sp>
      <p:sp>
        <p:nvSpPr>
          <p:cNvPr id="8" name="Rectangle 7">
            <a:extLst>
              <a:ext uri="{FF2B5EF4-FFF2-40B4-BE49-F238E27FC236}">
                <a16:creationId xmlns:a16="http://schemas.microsoft.com/office/drawing/2014/main" id="{1FCB07C8-A0E7-F20C-19B7-FBC5B3CCD56A}"/>
              </a:ext>
            </a:extLst>
          </p:cNvPr>
          <p:cNvSpPr/>
          <p:nvPr/>
        </p:nvSpPr>
        <p:spPr>
          <a:xfrm>
            <a:off x="0" y="143558"/>
            <a:ext cx="12192000" cy="100940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681AE38-B6E3-6F9B-2BA2-11A33AAA8C3B}"/>
              </a:ext>
            </a:extLst>
          </p:cNvPr>
          <p:cNvSpPr>
            <a:spLocks noGrp="1"/>
          </p:cNvSpPr>
          <p:nvPr>
            <p:ph type="sldNum" sz="quarter" idx="11"/>
          </p:nvPr>
        </p:nvSpPr>
        <p:spPr/>
        <p:txBody>
          <a:bodyPr>
            <a:normAutofit/>
          </a:bodyPr>
          <a:lstStyle/>
          <a:p>
            <a:pPr>
              <a:spcAft>
                <a:spcPts val="600"/>
              </a:spcAft>
            </a:pPr>
            <a:fld id="{DD253308-F9C5-4FCB-8415-6DEE77C16A35}" type="slidenum">
              <a:rPr lang="en-US">
                <a:solidFill>
                  <a:schemeClr val="bg1">
                    <a:alpha val="60000"/>
                  </a:schemeClr>
                </a:solidFill>
              </a:rPr>
              <a:pPr>
                <a:spcAft>
                  <a:spcPts val="600"/>
                </a:spcAft>
              </a:pPr>
              <a:t>10</a:t>
            </a:fld>
            <a:endParaRPr lang="en-US">
              <a:solidFill>
                <a:schemeClr val="bg1">
                  <a:alpha val="60000"/>
                </a:schemeClr>
              </a:solidFill>
            </a:endParaRPr>
          </a:p>
        </p:txBody>
      </p:sp>
      <p:sp>
        <p:nvSpPr>
          <p:cNvPr id="6" name="Title 5">
            <a:extLst>
              <a:ext uri="{FF2B5EF4-FFF2-40B4-BE49-F238E27FC236}">
                <a16:creationId xmlns:a16="http://schemas.microsoft.com/office/drawing/2014/main" id="{0D284B97-62FA-CDD4-8F8A-05A6550E90DC}"/>
              </a:ext>
            </a:extLst>
          </p:cNvPr>
          <p:cNvSpPr>
            <a:spLocks noGrp="1"/>
          </p:cNvSpPr>
          <p:nvPr>
            <p:ph type="title"/>
          </p:nvPr>
        </p:nvSpPr>
        <p:spPr>
          <a:xfrm>
            <a:off x="838200" y="408193"/>
            <a:ext cx="10515600" cy="480131"/>
          </a:xfrm>
        </p:spPr>
        <p:txBody>
          <a:bodyPr anchor="ctr">
            <a:normAutofit fontScale="90000"/>
          </a:bodyPr>
          <a:lstStyle/>
          <a:p>
            <a:pPr algn="ctr"/>
            <a:r>
              <a:rPr lang="en-US" sz="4800" dirty="0"/>
              <a:t>Foundation of ZBI Factors and Indicators</a:t>
            </a:r>
          </a:p>
        </p:txBody>
      </p:sp>
    </p:spTree>
    <p:extLst>
      <p:ext uri="{BB962C8B-B14F-4D97-AF65-F5344CB8AC3E}">
        <p14:creationId xmlns:p14="http://schemas.microsoft.com/office/powerpoint/2010/main" val="3071383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0A84BA0-D992-1742-2E27-6002B30D18CB}"/>
              </a:ext>
            </a:extLst>
          </p:cNvPr>
          <p:cNvSpPr>
            <a:spLocks noGrp="1"/>
          </p:cNvSpPr>
          <p:nvPr>
            <p:ph type="ftr" sz="quarter" idx="10"/>
          </p:nvPr>
        </p:nvSpPr>
        <p:spPr/>
        <p:txBody>
          <a:bodyPr/>
          <a:lstStyle/>
          <a:p>
            <a:r>
              <a:rPr lang="en-US" dirty="0"/>
              <a:t>Zicklin Bright Index</a:t>
            </a:r>
          </a:p>
        </p:txBody>
      </p:sp>
      <p:sp>
        <p:nvSpPr>
          <p:cNvPr id="5" name="Slide Number Placeholder 4">
            <a:extLst>
              <a:ext uri="{FF2B5EF4-FFF2-40B4-BE49-F238E27FC236}">
                <a16:creationId xmlns:a16="http://schemas.microsoft.com/office/drawing/2014/main" id="{F9EB951D-F36A-6E91-039B-6668D3FFB354}"/>
              </a:ext>
            </a:extLst>
          </p:cNvPr>
          <p:cNvSpPr>
            <a:spLocks noGrp="1"/>
          </p:cNvSpPr>
          <p:nvPr>
            <p:ph type="sldNum" sz="quarter" idx="11"/>
          </p:nvPr>
        </p:nvSpPr>
        <p:spPr/>
        <p:txBody>
          <a:bodyPr/>
          <a:lstStyle/>
          <a:p>
            <a:fld id="{DD253308-F9C5-4FCB-8415-6DEE77C16A35}" type="slidenum">
              <a:rPr lang="en-US" smtClean="0"/>
              <a:pPr/>
              <a:t>11</a:t>
            </a:fld>
            <a:endParaRPr lang="en-US"/>
          </a:p>
        </p:txBody>
      </p:sp>
      <p:pic>
        <p:nvPicPr>
          <p:cNvPr id="7" name="Picture 6">
            <a:extLst>
              <a:ext uri="{FF2B5EF4-FFF2-40B4-BE49-F238E27FC236}">
                <a16:creationId xmlns:a16="http://schemas.microsoft.com/office/drawing/2014/main" id="{F5C7DE4A-4764-42D7-997F-9A6CC56BCD0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56" y="746001"/>
            <a:ext cx="9912598" cy="4903684"/>
          </a:xfrm>
          <a:prstGeom prst="rect">
            <a:avLst/>
          </a:prstGeom>
        </p:spPr>
      </p:pic>
      <p:sp>
        <p:nvSpPr>
          <p:cNvPr id="8" name="TextBox 7">
            <a:extLst>
              <a:ext uri="{FF2B5EF4-FFF2-40B4-BE49-F238E27FC236}">
                <a16:creationId xmlns:a16="http://schemas.microsoft.com/office/drawing/2014/main" id="{722E5471-46BB-4235-8E5C-EBB9C926F7BA}"/>
              </a:ext>
            </a:extLst>
          </p:cNvPr>
          <p:cNvSpPr txBox="1"/>
          <p:nvPr/>
        </p:nvSpPr>
        <p:spPr>
          <a:xfrm>
            <a:off x="899556" y="5649685"/>
            <a:ext cx="5676406" cy="461665"/>
          </a:xfrm>
          <a:prstGeom prst="rect">
            <a:avLst/>
          </a:prstGeom>
          <a:noFill/>
        </p:spPr>
        <p:txBody>
          <a:bodyPr wrap="square" rtlCol="0">
            <a:spAutoFit/>
          </a:bodyPr>
          <a:lstStyle/>
          <a:p>
            <a:r>
              <a:rPr lang="en-US" sz="2400" b="1" dirty="0">
                <a:solidFill>
                  <a:schemeClr val="accent2"/>
                </a:solidFill>
              </a:rPr>
              <a:t>23 Indicators Across 8 Factors</a:t>
            </a:r>
          </a:p>
        </p:txBody>
      </p:sp>
      <p:sp>
        <p:nvSpPr>
          <p:cNvPr id="3" name="TextBox 2">
            <a:extLst>
              <a:ext uri="{FF2B5EF4-FFF2-40B4-BE49-F238E27FC236}">
                <a16:creationId xmlns:a16="http://schemas.microsoft.com/office/drawing/2014/main" id="{BBB9A45C-579D-8C1A-A15F-864DC78F46AF}"/>
              </a:ext>
            </a:extLst>
          </p:cNvPr>
          <p:cNvSpPr txBox="1"/>
          <p:nvPr/>
        </p:nvSpPr>
        <p:spPr>
          <a:xfrm>
            <a:off x="8743207" y="5388075"/>
            <a:ext cx="8009906" cy="261610"/>
          </a:xfrm>
          <a:prstGeom prst="rect">
            <a:avLst/>
          </a:prstGeom>
          <a:noFill/>
        </p:spPr>
        <p:txBody>
          <a:bodyPr wrap="square">
            <a:spAutoFit/>
          </a:bodyPr>
          <a:lstStyle/>
          <a:p>
            <a:r>
              <a:rPr lang="en-US" sz="1100" b="1" i="0" dirty="0">
                <a:solidFill>
                  <a:srgbClr val="222222"/>
                </a:solidFill>
                <a:effectLst/>
                <a:latin typeface="Calibri" panose="020F0502020204030204" pitchFamily="34" charset="0"/>
              </a:rPr>
              <a:t>By: Jorge </a:t>
            </a:r>
            <a:r>
              <a:rPr lang="en-US" sz="1100" b="1" i="0" dirty="0" err="1">
                <a:solidFill>
                  <a:srgbClr val="222222"/>
                </a:solidFill>
                <a:effectLst/>
                <a:latin typeface="Calibri" panose="020F0502020204030204" pitchFamily="34" charset="0"/>
              </a:rPr>
              <a:t>Anhalzer</a:t>
            </a:r>
            <a:endParaRPr lang="en-US" sz="1100" dirty="0"/>
          </a:p>
        </p:txBody>
      </p:sp>
    </p:spTree>
    <p:extLst>
      <p:ext uri="{BB962C8B-B14F-4D97-AF65-F5344CB8AC3E}">
        <p14:creationId xmlns:p14="http://schemas.microsoft.com/office/powerpoint/2010/main" val="1485025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0695"/>
            <a:ext cx="10515600" cy="480131"/>
          </a:xfrm>
        </p:spPr>
        <p:txBody>
          <a:bodyPr/>
          <a:lstStyle/>
          <a:p>
            <a:r>
              <a:rPr lang="en-US" dirty="0"/>
              <a:t>Our Objectives</a:t>
            </a:r>
          </a:p>
        </p:txBody>
      </p:sp>
      <p:sp>
        <p:nvSpPr>
          <p:cNvPr id="3" name="Footer Placeholder 2"/>
          <p:cNvSpPr>
            <a:spLocks noGrp="1"/>
          </p:cNvSpPr>
          <p:nvPr>
            <p:ph type="ftr" sz="quarter" idx="10"/>
          </p:nvPr>
        </p:nvSpPr>
        <p:spPr/>
        <p:txBody>
          <a:bodyPr/>
          <a:lstStyle/>
          <a:p>
            <a:r>
              <a:rPr lang="en-US" dirty="0"/>
              <a:t>Zicklin Bright Index</a:t>
            </a:r>
          </a:p>
        </p:txBody>
      </p:sp>
      <p:sp>
        <p:nvSpPr>
          <p:cNvPr id="4" name="Slide Number Placeholder 3"/>
          <p:cNvSpPr>
            <a:spLocks noGrp="1"/>
          </p:cNvSpPr>
          <p:nvPr>
            <p:ph type="sldNum" sz="quarter" idx="11"/>
          </p:nvPr>
        </p:nvSpPr>
        <p:spPr/>
        <p:txBody>
          <a:bodyPr/>
          <a:lstStyle/>
          <a:p>
            <a:fld id="{DD253308-F9C5-4FCB-8415-6DEE77C16A35}" type="slidenum">
              <a:rPr lang="en-US" smtClean="0"/>
              <a:pPr/>
              <a:t>12</a:t>
            </a:fld>
            <a:endParaRPr lang="en-US"/>
          </a:p>
        </p:txBody>
      </p:sp>
      <p:pic>
        <p:nvPicPr>
          <p:cNvPr id="26" name="Picture 25" descr="A screen shot of a cell phone&#10;&#10;Description automatically generated">
            <a:extLst>
              <a:ext uri="{FF2B5EF4-FFF2-40B4-BE49-F238E27FC236}">
                <a16:creationId xmlns:a16="http://schemas.microsoft.com/office/drawing/2014/main" id="{1378D6AE-1436-9102-288D-4D9F7D2A1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24" y="1981661"/>
            <a:ext cx="11201152" cy="2894678"/>
          </a:xfrm>
          <a:prstGeom prst="rect">
            <a:avLst/>
          </a:prstGeom>
        </p:spPr>
      </p:pic>
      <p:sp>
        <p:nvSpPr>
          <p:cNvPr id="29" name="Rectangle 28">
            <a:extLst>
              <a:ext uri="{FF2B5EF4-FFF2-40B4-BE49-F238E27FC236}">
                <a16:creationId xmlns:a16="http://schemas.microsoft.com/office/drawing/2014/main" id="{ACA5C7B0-F063-25A2-E4CC-4BAAE83DA5D2}"/>
              </a:ext>
            </a:extLst>
          </p:cNvPr>
          <p:cNvSpPr/>
          <p:nvPr/>
        </p:nvSpPr>
        <p:spPr>
          <a:xfrm>
            <a:off x="4848472" y="1884448"/>
            <a:ext cx="281668" cy="30891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492C2E5-FD9A-F0B7-D0B1-26DC17F99CF6}"/>
              </a:ext>
            </a:extLst>
          </p:cNvPr>
          <p:cNvSpPr/>
          <p:nvPr/>
        </p:nvSpPr>
        <p:spPr>
          <a:xfrm>
            <a:off x="7106144" y="1981660"/>
            <a:ext cx="281668" cy="30891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4" name="Rectangle 33">
            <a:extLst>
              <a:ext uri="{FF2B5EF4-FFF2-40B4-BE49-F238E27FC236}">
                <a16:creationId xmlns:a16="http://schemas.microsoft.com/office/drawing/2014/main" id="{87B122F1-96A4-5833-B34B-2E0856428EBF}"/>
              </a:ext>
            </a:extLst>
          </p:cNvPr>
          <p:cNvSpPr/>
          <p:nvPr/>
        </p:nvSpPr>
        <p:spPr>
          <a:xfrm>
            <a:off x="9412987" y="1879790"/>
            <a:ext cx="281668" cy="30891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7B6FBE2-6CD0-F9B2-1A3C-21C8D46C0559}"/>
              </a:ext>
            </a:extLst>
          </p:cNvPr>
          <p:cNvSpPr/>
          <p:nvPr/>
        </p:nvSpPr>
        <p:spPr>
          <a:xfrm>
            <a:off x="2566215" y="1879790"/>
            <a:ext cx="281668" cy="30891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737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574D004-74C7-0251-9777-56D9BB2EBF27}"/>
              </a:ext>
            </a:extLst>
          </p:cNvPr>
          <p:cNvSpPr>
            <a:spLocks noGrp="1"/>
          </p:cNvSpPr>
          <p:nvPr>
            <p:ph type="title"/>
          </p:nvPr>
        </p:nvSpPr>
        <p:spPr>
          <a:xfrm>
            <a:off x="588818" y="540327"/>
            <a:ext cx="10515600" cy="590931"/>
          </a:xfrm>
        </p:spPr>
        <p:txBody>
          <a:bodyPr/>
          <a:lstStyle/>
          <a:p>
            <a:r>
              <a:rPr lang="en-US" sz="3600" dirty="0"/>
              <a:t>How?</a:t>
            </a:r>
          </a:p>
        </p:txBody>
      </p:sp>
      <p:sp>
        <p:nvSpPr>
          <p:cNvPr id="2" name="Footer Placeholder 1">
            <a:extLst>
              <a:ext uri="{FF2B5EF4-FFF2-40B4-BE49-F238E27FC236}">
                <a16:creationId xmlns:a16="http://schemas.microsoft.com/office/drawing/2014/main" id="{3155FACD-DF8A-D548-3D92-08EE90F18DEC}"/>
              </a:ext>
            </a:extLst>
          </p:cNvPr>
          <p:cNvSpPr>
            <a:spLocks noGrp="1"/>
          </p:cNvSpPr>
          <p:nvPr>
            <p:ph type="ftr" sz="quarter" idx="10"/>
          </p:nvPr>
        </p:nvSpPr>
        <p:spPr/>
        <p:txBody>
          <a:bodyPr/>
          <a:lstStyle/>
          <a:p>
            <a:r>
              <a:rPr lang="en-US" dirty="0"/>
              <a:t>Zicklin Bright Index</a:t>
            </a:r>
          </a:p>
        </p:txBody>
      </p:sp>
      <p:sp>
        <p:nvSpPr>
          <p:cNvPr id="3" name="Slide Number Placeholder 2">
            <a:extLst>
              <a:ext uri="{FF2B5EF4-FFF2-40B4-BE49-F238E27FC236}">
                <a16:creationId xmlns:a16="http://schemas.microsoft.com/office/drawing/2014/main" id="{BA0CB197-79AC-95AC-93ED-4FC071147113}"/>
              </a:ext>
            </a:extLst>
          </p:cNvPr>
          <p:cNvSpPr>
            <a:spLocks noGrp="1"/>
          </p:cNvSpPr>
          <p:nvPr>
            <p:ph type="sldNum" sz="quarter" idx="11"/>
          </p:nvPr>
        </p:nvSpPr>
        <p:spPr/>
        <p:txBody>
          <a:bodyPr/>
          <a:lstStyle/>
          <a:p>
            <a:fld id="{DD253308-F9C5-4FCB-8415-6DEE77C16A35}" type="slidenum">
              <a:rPr lang="en-US" smtClean="0"/>
              <a:pPr/>
              <a:t>13</a:t>
            </a:fld>
            <a:endParaRPr lang="en-US"/>
          </a:p>
        </p:txBody>
      </p:sp>
      <p:graphicFrame>
        <p:nvGraphicFramePr>
          <p:cNvPr id="7" name="Diagram 6">
            <a:extLst>
              <a:ext uri="{FF2B5EF4-FFF2-40B4-BE49-F238E27FC236}">
                <a16:creationId xmlns:a16="http://schemas.microsoft.com/office/drawing/2014/main" id="{8BFBCE5C-3444-B586-91EF-5E4B539C57F3}"/>
              </a:ext>
            </a:extLst>
          </p:cNvPr>
          <p:cNvGraphicFramePr/>
          <p:nvPr>
            <p:extLst>
              <p:ext uri="{D42A27DB-BD31-4B8C-83A1-F6EECF244321}">
                <p14:modId xmlns:p14="http://schemas.microsoft.com/office/powerpoint/2010/main" val="2054062732"/>
              </p:ext>
            </p:extLst>
          </p:nvPr>
        </p:nvGraphicFramePr>
        <p:xfrm>
          <a:off x="965199" y="532971"/>
          <a:ext cx="10261601" cy="5477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253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493" y="263754"/>
            <a:ext cx="2902527" cy="480131"/>
          </a:xfrm>
        </p:spPr>
        <p:txBody>
          <a:bodyPr/>
          <a:lstStyle/>
          <a:p>
            <a:pPr algn="ctr"/>
            <a:r>
              <a:rPr lang="en-US" dirty="0"/>
              <a:t>Tier System</a:t>
            </a:r>
          </a:p>
        </p:txBody>
      </p:sp>
      <p:sp>
        <p:nvSpPr>
          <p:cNvPr id="4" name="Footer Placeholder 3"/>
          <p:cNvSpPr>
            <a:spLocks noGrp="1"/>
          </p:cNvSpPr>
          <p:nvPr>
            <p:ph type="ftr" sz="quarter" idx="10"/>
          </p:nvPr>
        </p:nvSpPr>
        <p:spPr/>
        <p:txBody>
          <a:bodyPr/>
          <a:lstStyle/>
          <a:p>
            <a:r>
              <a:rPr lang="en-US" dirty="0"/>
              <a:t>Zicklin Bright Index</a:t>
            </a:r>
          </a:p>
        </p:txBody>
      </p:sp>
      <p:sp>
        <p:nvSpPr>
          <p:cNvPr id="5" name="Slide Number Placeholder 4"/>
          <p:cNvSpPr>
            <a:spLocks noGrp="1"/>
          </p:cNvSpPr>
          <p:nvPr>
            <p:ph type="sldNum" sz="quarter" idx="11"/>
          </p:nvPr>
        </p:nvSpPr>
        <p:spPr/>
        <p:txBody>
          <a:bodyPr/>
          <a:lstStyle/>
          <a:p>
            <a:fld id="{DD253308-F9C5-4FCB-8415-6DEE77C16A35}"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737204650"/>
              </p:ext>
            </p:extLst>
          </p:nvPr>
        </p:nvGraphicFramePr>
        <p:xfrm>
          <a:off x="817419" y="860286"/>
          <a:ext cx="10557162" cy="5344209"/>
        </p:xfrm>
        <a:graphic>
          <a:graphicData uri="http://schemas.openxmlformats.org/drawingml/2006/table">
            <a:tbl>
              <a:tblPr firstRow="1" firstCol="1">
                <a:tableStyleId>{5C22544A-7EE6-4342-B048-85BDC9FD1C3A}</a:tableStyleId>
              </a:tblPr>
              <a:tblGrid>
                <a:gridCol w="2168851">
                  <a:extLst>
                    <a:ext uri="{9D8B030D-6E8A-4147-A177-3AD203B41FA5}">
                      <a16:colId xmlns:a16="http://schemas.microsoft.com/office/drawing/2014/main" val="2819260058"/>
                    </a:ext>
                  </a:extLst>
                </a:gridCol>
                <a:gridCol w="6701742">
                  <a:extLst>
                    <a:ext uri="{9D8B030D-6E8A-4147-A177-3AD203B41FA5}">
                      <a16:colId xmlns:a16="http://schemas.microsoft.com/office/drawing/2014/main" val="159892346"/>
                    </a:ext>
                  </a:extLst>
                </a:gridCol>
                <a:gridCol w="1686569">
                  <a:extLst>
                    <a:ext uri="{9D8B030D-6E8A-4147-A177-3AD203B41FA5}">
                      <a16:colId xmlns:a16="http://schemas.microsoft.com/office/drawing/2014/main" val="3210450694"/>
                    </a:ext>
                  </a:extLst>
                </a:gridCol>
              </a:tblGrid>
              <a:tr h="293843">
                <a:tc>
                  <a:txBody>
                    <a:bodyPr/>
                    <a:lstStyle/>
                    <a:p>
                      <a:pPr algn="ctr"/>
                      <a:r>
                        <a:rPr lang="en-US" sz="1400" b="1" dirty="0">
                          <a:ln>
                            <a:noFill/>
                          </a:ln>
                          <a:latin typeface="+mn-lt"/>
                        </a:rPr>
                        <a:t>Tier</a:t>
                      </a:r>
                      <a:endParaRPr lang="en-US" sz="1400" b="1" dirty="0">
                        <a:ln>
                          <a:noFill/>
                        </a:ln>
                        <a:solidFill>
                          <a:schemeClr val="tx2">
                            <a:lumMod val="75000"/>
                          </a:schemeClr>
                        </a:solidFill>
                        <a:latin typeface="+mn-lt"/>
                        <a:cs typeface="Arial" panose="020B0604020202020204" pitchFamily="34" charset="0"/>
                      </a:endParaRPr>
                    </a:p>
                  </a:txBody>
                  <a:tcPr marL="182880" marR="182880" anchor="ctr"/>
                </a:tc>
                <a:tc>
                  <a:txBody>
                    <a:bodyPr/>
                    <a:lstStyle/>
                    <a:p>
                      <a:pPr algn="ctr"/>
                      <a:r>
                        <a:rPr lang="en-US" sz="1400" b="1" dirty="0">
                          <a:ln>
                            <a:noFill/>
                          </a:ln>
                          <a:solidFill>
                            <a:schemeClr val="bg1"/>
                          </a:solidFill>
                          <a:latin typeface="+mn-lt"/>
                          <a:cs typeface="Arial" panose="020B0604020202020204" pitchFamily="34" charset="0"/>
                        </a:rPr>
                        <a:t>General Description</a:t>
                      </a:r>
                    </a:p>
                  </a:txBody>
                  <a:tcPr marL="182880" marR="182880" anchor="ctr"/>
                </a:tc>
                <a:tc>
                  <a:txBody>
                    <a:bodyPr/>
                    <a:lstStyle/>
                    <a:p>
                      <a:pPr algn="ctr"/>
                      <a:r>
                        <a:rPr lang="en-US" sz="1400" b="1" dirty="0">
                          <a:ln>
                            <a:noFill/>
                          </a:ln>
                          <a:solidFill>
                            <a:schemeClr val="bg1"/>
                          </a:solidFill>
                          <a:latin typeface="+mn-lt"/>
                          <a:cs typeface="Arial" panose="020B0604020202020204" pitchFamily="34" charset="0"/>
                        </a:rPr>
                        <a:t>Score</a:t>
                      </a:r>
                    </a:p>
                  </a:txBody>
                  <a:tcPr marL="182880" marR="182880" anchor="ctr"/>
                </a:tc>
                <a:extLst>
                  <a:ext uri="{0D108BD9-81ED-4DB2-BD59-A6C34878D82A}">
                    <a16:rowId xmlns:a16="http://schemas.microsoft.com/office/drawing/2014/main" val="2737320591"/>
                  </a:ext>
                </a:extLst>
              </a:tr>
              <a:tr h="2189131">
                <a:tc>
                  <a:txBody>
                    <a:bodyPr/>
                    <a:lstStyle/>
                    <a:p>
                      <a:pPr marL="0" marR="0" indent="0" algn="ctr" defTabSz="1219140" rtl="0" eaLnBrk="1" fontAlgn="auto" latinLnBrk="0" hangingPunct="1">
                        <a:lnSpc>
                          <a:spcPct val="100000"/>
                        </a:lnSpc>
                        <a:spcBef>
                          <a:spcPts val="0"/>
                        </a:spcBef>
                        <a:spcAft>
                          <a:spcPts val="0"/>
                        </a:spcAft>
                        <a:buClrTx/>
                        <a:buSzTx/>
                        <a:buFontTx/>
                        <a:buNone/>
                        <a:tabLst/>
                        <a:defRPr/>
                      </a:pPr>
                      <a:r>
                        <a:rPr lang="en-US" sz="1200" dirty="0">
                          <a:ln>
                            <a:noFill/>
                          </a:ln>
                          <a:solidFill>
                            <a:schemeClr val="bg1"/>
                          </a:solidFill>
                        </a:rPr>
                        <a:t>Tier 1</a:t>
                      </a:r>
                      <a:endParaRPr lang="en-US" sz="1200" b="0" dirty="0">
                        <a:ln>
                          <a:noFill/>
                        </a:ln>
                        <a:solidFill>
                          <a:schemeClr val="tx2"/>
                        </a:solidFill>
                        <a:latin typeface="Arial" panose="020B0604020202020204" pitchFamily="34" charset="0"/>
                        <a:cs typeface="Arial" panose="020B0604020202020204" pitchFamily="34" charset="0"/>
                      </a:endParaRPr>
                    </a:p>
                  </a:txBody>
                  <a:tcPr marL="182880" marR="182880" anchor="ctr"/>
                </a:tc>
                <a:tc>
                  <a:txBody>
                    <a:bodyPr/>
                    <a:lstStyle/>
                    <a:p>
                      <a:pPr algn="l"/>
                      <a:r>
                        <a:rPr lang="en-US" sz="1400" b="0" i="0" u="none" strike="noStrike" kern="1200" dirty="0">
                          <a:solidFill>
                            <a:schemeClr val="dk1"/>
                          </a:solidFill>
                          <a:effectLst/>
                          <a:latin typeface="+mn-lt"/>
                          <a:ea typeface="+mn-ea"/>
                          <a:cs typeface="+mn-cs"/>
                        </a:rPr>
                        <a:t>Excellent disclosure. The company has clear public statements about Business and Human Rights practices. The team was able to navigate easily through sustainability, human resources, and human rights reports to have a clear picture of how the commitment of the company looks towards BHR-related issues. </a:t>
                      </a:r>
                      <a:endParaRPr lang="en-US" sz="1400" b="0" dirty="0">
                        <a:ln>
                          <a:noFill/>
                        </a:ln>
                        <a:solidFill>
                          <a:schemeClr val="tx2"/>
                        </a:solidFill>
                        <a:latin typeface="Arial" panose="020B0604020202020204" pitchFamily="34" charset="0"/>
                        <a:cs typeface="Arial" panose="020B0604020202020204" pitchFamily="34" charset="0"/>
                      </a:endParaRPr>
                    </a:p>
                  </a:txBody>
                  <a:tcPr marL="182880" marR="182880" anchor="ctr"/>
                </a:tc>
                <a:tc>
                  <a:txBody>
                    <a:bodyPr/>
                    <a:lstStyle/>
                    <a:p>
                      <a:pPr algn="ctr"/>
                      <a:r>
                        <a:rPr lang="en-US" sz="1200" b="0" dirty="0">
                          <a:ln>
                            <a:noFill/>
                          </a:ln>
                          <a:solidFill>
                            <a:schemeClr val="tx2"/>
                          </a:solidFill>
                          <a:latin typeface="Arial" panose="020B0604020202020204" pitchFamily="34" charset="0"/>
                          <a:cs typeface="Arial" panose="020B0604020202020204" pitchFamily="34" charset="0"/>
                        </a:rPr>
                        <a:t>89-100</a:t>
                      </a:r>
                    </a:p>
                  </a:txBody>
                  <a:tcPr marL="182880" marR="182880" anchor="ctr"/>
                </a:tc>
                <a:extLst>
                  <a:ext uri="{0D108BD9-81ED-4DB2-BD59-A6C34878D82A}">
                    <a16:rowId xmlns:a16="http://schemas.microsoft.com/office/drawing/2014/main" val="3830601945"/>
                  </a:ext>
                </a:extLst>
              </a:tr>
              <a:tr h="1425139">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US" sz="1200" dirty="0">
                          <a:ln>
                            <a:noFill/>
                          </a:ln>
                          <a:solidFill>
                            <a:schemeClr val="bg1"/>
                          </a:solidFill>
                        </a:rPr>
                        <a:t>Tier 2</a:t>
                      </a:r>
                      <a:endParaRPr kumimoji="0" lang="en-US"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marL="182880" marR="182880" anchor="ct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mn-lt"/>
                          <a:ea typeface="+mn-ea"/>
                          <a:cs typeface="+mn-cs"/>
                        </a:rPr>
                        <a:t>Good disclosure practices. The company has a position in most of the BHR indicators. Information can be found relatively easily. There are more than three areas in which the company needs to improve its practices. </a:t>
                      </a:r>
                      <a:endParaRPr kumimoji="0" lang="en-US"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marL="182880" marR="182880" anchor="ct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80-89</a:t>
                      </a:r>
                    </a:p>
                  </a:txBody>
                  <a:tcPr marL="182880" marR="182880" anchor="ctr"/>
                </a:tc>
                <a:extLst>
                  <a:ext uri="{0D108BD9-81ED-4DB2-BD59-A6C34878D82A}">
                    <a16:rowId xmlns:a16="http://schemas.microsoft.com/office/drawing/2014/main" val="412814424"/>
                  </a:ext>
                </a:extLst>
              </a:tr>
              <a:tr h="1425139">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US" sz="1200" dirty="0">
                          <a:ln>
                            <a:noFill/>
                          </a:ln>
                          <a:solidFill>
                            <a:schemeClr val="bg1"/>
                          </a:solidFill>
                        </a:rPr>
                        <a:t>Tier 3</a:t>
                      </a:r>
                      <a:endParaRPr kumimoji="0" lang="en-US"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marL="182880" marR="182880" anchor="ct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mn-lt"/>
                          <a:ea typeface="+mn-ea"/>
                          <a:cs typeface="+mn-cs"/>
                        </a:rPr>
                        <a:t>Acceptable disclosure practices. The company has information and shows some level commitment. However, either the information is difficult to find, or it lacks sufficient data on at least five indicators  of the ranking. </a:t>
                      </a:r>
                      <a:endParaRPr kumimoji="0" lang="en-US"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marL="182880" marR="182880" anchor="ct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70-79</a:t>
                      </a:r>
                    </a:p>
                  </a:txBody>
                  <a:tcPr marL="182880" marR="182880" anchor="ctr"/>
                </a:tc>
                <a:extLst>
                  <a:ext uri="{0D108BD9-81ED-4DB2-BD59-A6C34878D82A}">
                    <a16:rowId xmlns:a16="http://schemas.microsoft.com/office/drawing/2014/main" val="1060778258"/>
                  </a:ext>
                </a:extLst>
              </a:tr>
            </a:tbl>
          </a:graphicData>
        </a:graphic>
      </p:graphicFrame>
    </p:spTree>
    <p:extLst>
      <p:ext uri="{BB962C8B-B14F-4D97-AF65-F5344CB8AC3E}">
        <p14:creationId xmlns:p14="http://schemas.microsoft.com/office/powerpoint/2010/main" val="284439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mountain range with snow on top&#10;&#10;Description automatically generated">
            <a:extLst>
              <a:ext uri="{FF2B5EF4-FFF2-40B4-BE49-F238E27FC236}">
                <a16:creationId xmlns:a16="http://schemas.microsoft.com/office/drawing/2014/main" id="{512046E3-02E8-2AD7-BC91-D8B6062277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
            <a:ext cx="12192000" cy="6492574"/>
          </a:xfrm>
          <a:prstGeom prst="rect">
            <a:avLst/>
          </a:prstGeom>
        </p:spPr>
      </p:pic>
      <p:sp>
        <p:nvSpPr>
          <p:cNvPr id="3" name="Footer Placeholder 2">
            <a:extLst>
              <a:ext uri="{FF2B5EF4-FFF2-40B4-BE49-F238E27FC236}">
                <a16:creationId xmlns:a16="http://schemas.microsoft.com/office/drawing/2014/main" id="{E6222B39-66E3-7BE3-8182-8362DD7EE418}"/>
              </a:ext>
            </a:extLst>
          </p:cNvPr>
          <p:cNvSpPr>
            <a:spLocks noGrp="1"/>
          </p:cNvSpPr>
          <p:nvPr>
            <p:ph type="ftr" sz="quarter" idx="10"/>
          </p:nvPr>
        </p:nvSpPr>
        <p:spPr/>
        <p:txBody>
          <a:bodyPr/>
          <a:lstStyle/>
          <a:p>
            <a:r>
              <a:rPr lang="en-US" dirty="0"/>
              <a:t>Zicklin Bright Index</a:t>
            </a:r>
          </a:p>
        </p:txBody>
      </p:sp>
      <p:sp>
        <p:nvSpPr>
          <p:cNvPr id="4" name="Slide Number Placeholder 3">
            <a:extLst>
              <a:ext uri="{FF2B5EF4-FFF2-40B4-BE49-F238E27FC236}">
                <a16:creationId xmlns:a16="http://schemas.microsoft.com/office/drawing/2014/main" id="{A9520D9E-834B-4043-FCD4-EA5D1CEDA1B5}"/>
              </a:ext>
            </a:extLst>
          </p:cNvPr>
          <p:cNvSpPr>
            <a:spLocks noGrp="1"/>
          </p:cNvSpPr>
          <p:nvPr>
            <p:ph type="sldNum" sz="quarter" idx="11"/>
          </p:nvPr>
        </p:nvSpPr>
        <p:spPr/>
        <p:txBody>
          <a:bodyPr/>
          <a:lstStyle/>
          <a:p>
            <a:fld id="{DD253308-F9C5-4FCB-8415-6DEE77C16A35}" type="slidenum">
              <a:rPr lang="en-US" smtClean="0"/>
              <a:pPr/>
              <a:t>15</a:t>
            </a:fld>
            <a:endParaRPr lang="en-US"/>
          </a:p>
        </p:txBody>
      </p:sp>
      <p:sp>
        <p:nvSpPr>
          <p:cNvPr id="16" name="Rectangle 15">
            <a:extLst>
              <a:ext uri="{FF2B5EF4-FFF2-40B4-BE49-F238E27FC236}">
                <a16:creationId xmlns:a16="http://schemas.microsoft.com/office/drawing/2014/main" id="{FEEC15D2-2460-251F-A8C6-8248A14AAC89}"/>
              </a:ext>
            </a:extLst>
          </p:cNvPr>
          <p:cNvSpPr/>
          <p:nvPr/>
        </p:nvSpPr>
        <p:spPr>
          <a:xfrm>
            <a:off x="0" y="2481943"/>
            <a:ext cx="12192000" cy="2059895"/>
          </a:xfrm>
          <a:prstGeom prst="rect">
            <a:avLst/>
          </a:prstGeom>
          <a:solidFill>
            <a:schemeClr val="accent1">
              <a:alpha val="50000"/>
            </a:schemeClr>
          </a:solidFill>
          <a:ln>
            <a:solidFill>
              <a:schemeClr val="accent1">
                <a:shade val="15000"/>
                <a:alpha val="51905"/>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517BF0-D831-1857-F23C-B8B1D0E5B435}"/>
              </a:ext>
            </a:extLst>
          </p:cNvPr>
          <p:cNvSpPr>
            <a:spLocks noGrp="1"/>
          </p:cNvSpPr>
          <p:nvPr>
            <p:ph type="ctrTitle" idx="4294967295"/>
          </p:nvPr>
        </p:nvSpPr>
        <p:spPr>
          <a:xfrm>
            <a:off x="914400" y="3031759"/>
            <a:ext cx="10134600" cy="535531"/>
          </a:xfrm>
        </p:spPr>
        <p:txBody>
          <a:bodyPr/>
          <a:lstStyle/>
          <a:p>
            <a:pPr algn="ctr"/>
            <a:r>
              <a:rPr lang="en-US" sz="3200" b="1" dirty="0">
                <a:solidFill>
                  <a:schemeClr val="bg1"/>
                </a:solidFill>
                <a:latin typeface="+mn-lt"/>
              </a:rPr>
              <a:t>ZBI 2023 Beta Edition</a:t>
            </a:r>
          </a:p>
        </p:txBody>
      </p:sp>
      <p:sp>
        <p:nvSpPr>
          <p:cNvPr id="5" name="Subtitle 4">
            <a:extLst>
              <a:ext uri="{FF2B5EF4-FFF2-40B4-BE49-F238E27FC236}">
                <a16:creationId xmlns:a16="http://schemas.microsoft.com/office/drawing/2014/main" id="{55942573-8875-1011-1A57-44F2D8FD0759}"/>
              </a:ext>
            </a:extLst>
          </p:cNvPr>
          <p:cNvSpPr>
            <a:spLocks noGrp="1"/>
          </p:cNvSpPr>
          <p:nvPr>
            <p:ph type="subTitle" idx="4294967295"/>
          </p:nvPr>
        </p:nvSpPr>
        <p:spPr>
          <a:xfrm>
            <a:off x="1409700" y="3592430"/>
            <a:ext cx="9144000" cy="508000"/>
          </a:xfrm>
        </p:spPr>
        <p:txBody>
          <a:bodyPr>
            <a:noAutofit/>
          </a:bodyPr>
          <a:lstStyle/>
          <a:p>
            <a:pPr algn="ctr"/>
            <a:r>
              <a:rPr lang="en-US" sz="3200" b="1" dirty="0">
                <a:solidFill>
                  <a:schemeClr val="accent4"/>
                </a:solidFill>
              </a:rPr>
              <a:t>The Andes</a:t>
            </a:r>
          </a:p>
        </p:txBody>
      </p:sp>
    </p:spTree>
    <p:extLst>
      <p:ext uri="{BB962C8B-B14F-4D97-AF65-F5344CB8AC3E}">
        <p14:creationId xmlns:p14="http://schemas.microsoft.com/office/powerpoint/2010/main" val="21113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2CD0E9C-6EA2-315E-6C17-25DD47B5BD87}"/>
              </a:ext>
            </a:extLst>
          </p:cNvPr>
          <p:cNvSpPr>
            <a:spLocks noGrp="1"/>
          </p:cNvSpPr>
          <p:nvPr>
            <p:ph idx="1"/>
          </p:nvPr>
        </p:nvSpPr>
        <p:spPr>
          <a:xfrm>
            <a:off x="6494482" y="1493394"/>
            <a:ext cx="4698357" cy="4351338"/>
          </a:xfrm>
        </p:spPr>
        <p:txBody>
          <a:bodyPr anchor="ctr">
            <a:normAutofit/>
          </a:bodyPr>
          <a:lstStyle/>
          <a:p>
            <a:pPr algn="l" rtl="0">
              <a:spcBef>
                <a:spcPts val="0"/>
              </a:spcBef>
              <a:spcAft>
                <a:spcPts val="0"/>
              </a:spcAft>
            </a:pPr>
            <a:r>
              <a:rPr lang="en-US" sz="1800" b="1" i="0" u="none" strike="noStrike" dirty="0">
                <a:effectLst/>
              </a:rPr>
              <a:t>Team Assembly</a:t>
            </a:r>
            <a:r>
              <a:rPr lang="en-US" sz="1800" b="0" i="0" u="none" strike="noStrike" dirty="0">
                <a:effectLst/>
              </a:rPr>
              <a:t>: Eight research assistants from Ecuador, Peru, and Colombia were onboarded and trained in effective BHR data collection from websites and social media platforms.</a:t>
            </a:r>
            <a:endParaRPr lang="en-US" sz="1400" b="0" i="0" u="none" strike="noStrike" dirty="0">
              <a:effectLst/>
            </a:endParaRPr>
          </a:p>
          <a:p>
            <a:pPr algn="l" rtl="0">
              <a:spcBef>
                <a:spcPts val="1400"/>
              </a:spcBef>
              <a:spcAft>
                <a:spcPts val="0"/>
              </a:spcAft>
            </a:pPr>
            <a:r>
              <a:rPr lang="en-US" sz="1800" b="1" i="0" u="none" strike="noStrike" dirty="0">
                <a:effectLst/>
              </a:rPr>
              <a:t>Scoring Criteria</a:t>
            </a:r>
            <a:r>
              <a:rPr lang="en-US" sz="1800" b="0" i="0" u="none" strike="noStrike" dirty="0">
                <a:effectLst/>
              </a:rPr>
              <a:t>: A scoring rubric was crafted, with researchers instructed on its optimal application during their research.</a:t>
            </a:r>
            <a:endParaRPr lang="en-US" sz="1400" b="0" i="0" u="none" strike="noStrike" dirty="0">
              <a:effectLst/>
            </a:endParaRPr>
          </a:p>
          <a:p>
            <a:r>
              <a:rPr lang="en-US" sz="1800" b="1" i="0" u="none" strike="noStrike" dirty="0">
                <a:effectLst/>
              </a:rPr>
              <a:t>Stakeholder Communication</a:t>
            </a:r>
            <a:r>
              <a:rPr lang="en-US" sz="1800" b="0" i="0" u="none" strike="noStrike" dirty="0">
                <a:effectLst/>
              </a:rPr>
              <a:t>: All target companies received notification about the ZBI and the dimensions that would be assessed.</a:t>
            </a:r>
            <a:endParaRPr lang="en-US" sz="1700" dirty="0"/>
          </a:p>
        </p:txBody>
      </p:sp>
      <p:sp>
        <p:nvSpPr>
          <p:cNvPr id="4" name="Footer Placeholder 3">
            <a:extLst>
              <a:ext uri="{FF2B5EF4-FFF2-40B4-BE49-F238E27FC236}">
                <a16:creationId xmlns:a16="http://schemas.microsoft.com/office/drawing/2014/main" id="{13D4A9D2-2FFD-6CFD-E41E-E702BB7839A9}"/>
              </a:ext>
            </a:extLst>
          </p:cNvPr>
          <p:cNvSpPr>
            <a:spLocks noGrp="1"/>
          </p:cNvSpPr>
          <p:nvPr>
            <p:ph type="ftr" sz="quarter" idx="10"/>
          </p:nvPr>
        </p:nvSpPr>
        <p:spPr/>
        <p:txBody>
          <a:bodyPr>
            <a:normAutofit/>
          </a:bodyPr>
          <a:lstStyle/>
          <a:p>
            <a:pPr>
              <a:spcAft>
                <a:spcPts val="600"/>
              </a:spcAft>
            </a:pPr>
            <a:r>
              <a:rPr lang="en-US" dirty="0">
                <a:solidFill>
                  <a:schemeClr val="bg1">
                    <a:alpha val="60000"/>
                  </a:schemeClr>
                </a:solidFill>
              </a:rPr>
              <a:t>Zicklin Bright Index</a:t>
            </a:r>
          </a:p>
        </p:txBody>
      </p:sp>
      <p:sp>
        <p:nvSpPr>
          <p:cNvPr id="8" name="Rectangle 7">
            <a:extLst>
              <a:ext uri="{FF2B5EF4-FFF2-40B4-BE49-F238E27FC236}">
                <a16:creationId xmlns:a16="http://schemas.microsoft.com/office/drawing/2014/main" id="{1FCB07C8-A0E7-F20C-19B7-FBC5B3CCD56A}"/>
              </a:ext>
            </a:extLst>
          </p:cNvPr>
          <p:cNvSpPr/>
          <p:nvPr/>
        </p:nvSpPr>
        <p:spPr>
          <a:xfrm>
            <a:off x="517967" y="3164363"/>
            <a:ext cx="4319166" cy="100940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681AE38-B6E3-6F9B-2BA2-11A33AAA8C3B}"/>
              </a:ext>
            </a:extLst>
          </p:cNvPr>
          <p:cNvSpPr>
            <a:spLocks noGrp="1"/>
          </p:cNvSpPr>
          <p:nvPr>
            <p:ph type="sldNum" sz="quarter" idx="11"/>
          </p:nvPr>
        </p:nvSpPr>
        <p:spPr/>
        <p:txBody>
          <a:bodyPr>
            <a:normAutofit/>
          </a:bodyPr>
          <a:lstStyle/>
          <a:p>
            <a:pPr>
              <a:spcAft>
                <a:spcPts val="600"/>
              </a:spcAft>
            </a:pPr>
            <a:fld id="{DD253308-F9C5-4FCB-8415-6DEE77C16A35}" type="slidenum">
              <a:rPr lang="en-US">
                <a:solidFill>
                  <a:schemeClr val="bg1">
                    <a:alpha val="60000"/>
                  </a:schemeClr>
                </a:solidFill>
              </a:rPr>
              <a:pPr>
                <a:spcAft>
                  <a:spcPts val="600"/>
                </a:spcAft>
              </a:pPr>
              <a:t>16</a:t>
            </a:fld>
            <a:endParaRPr lang="en-US">
              <a:solidFill>
                <a:schemeClr val="bg1">
                  <a:alpha val="60000"/>
                </a:schemeClr>
              </a:solidFill>
            </a:endParaRPr>
          </a:p>
        </p:txBody>
      </p:sp>
      <p:sp>
        <p:nvSpPr>
          <p:cNvPr id="6" name="Title 5">
            <a:extLst>
              <a:ext uri="{FF2B5EF4-FFF2-40B4-BE49-F238E27FC236}">
                <a16:creationId xmlns:a16="http://schemas.microsoft.com/office/drawing/2014/main" id="{0D284B97-62FA-CDD4-8F8A-05A6550E90DC}"/>
              </a:ext>
            </a:extLst>
          </p:cNvPr>
          <p:cNvSpPr>
            <a:spLocks noGrp="1"/>
          </p:cNvSpPr>
          <p:nvPr>
            <p:ph type="title"/>
          </p:nvPr>
        </p:nvSpPr>
        <p:spPr>
          <a:xfrm>
            <a:off x="206355" y="3428998"/>
            <a:ext cx="4942390" cy="480131"/>
          </a:xfrm>
        </p:spPr>
        <p:txBody>
          <a:bodyPr anchor="ctr">
            <a:noAutofit/>
          </a:bodyPr>
          <a:lstStyle/>
          <a:p>
            <a:pPr algn="ctr"/>
            <a:r>
              <a:rPr lang="en-US" sz="3200" dirty="0"/>
              <a:t>Methodology</a:t>
            </a:r>
          </a:p>
        </p:txBody>
      </p:sp>
      <p:cxnSp>
        <p:nvCxnSpPr>
          <p:cNvPr id="11" name="Straight Connector 10">
            <a:extLst>
              <a:ext uri="{FF2B5EF4-FFF2-40B4-BE49-F238E27FC236}">
                <a16:creationId xmlns:a16="http://schemas.microsoft.com/office/drawing/2014/main" id="{D5A15243-8D46-81E9-D43B-F9483A37F676}"/>
              </a:ext>
            </a:extLst>
          </p:cNvPr>
          <p:cNvCxnSpPr>
            <a:cxnSpLocks/>
          </p:cNvCxnSpPr>
          <p:nvPr/>
        </p:nvCxnSpPr>
        <p:spPr>
          <a:xfrm>
            <a:off x="5665807" y="1632291"/>
            <a:ext cx="0" cy="43513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69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2CD0E9C-6EA2-315E-6C17-25DD47B5BD87}"/>
              </a:ext>
            </a:extLst>
          </p:cNvPr>
          <p:cNvSpPr>
            <a:spLocks noGrp="1"/>
          </p:cNvSpPr>
          <p:nvPr>
            <p:ph idx="1"/>
          </p:nvPr>
        </p:nvSpPr>
        <p:spPr>
          <a:xfrm>
            <a:off x="6494482" y="1493394"/>
            <a:ext cx="4698357" cy="4351338"/>
          </a:xfrm>
        </p:spPr>
        <p:txBody>
          <a:bodyPr anchor="ctr">
            <a:normAutofit/>
          </a:bodyPr>
          <a:lstStyle/>
          <a:p>
            <a:pPr algn="l" rtl="0">
              <a:spcBef>
                <a:spcPts val="0"/>
              </a:spcBef>
              <a:spcAft>
                <a:spcPts val="0"/>
              </a:spcAft>
            </a:pPr>
            <a:r>
              <a:rPr lang="en-US" sz="1800" b="1" i="0" u="none" strike="noStrike" dirty="0">
                <a:effectLst/>
                <a:latin typeface="Arial" panose="020B0604020202020204" pitchFamily="34" charset="0"/>
              </a:rPr>
              <a:t>Collaboration</a:t>
            </a:r>
            <a:r>
              <a:rPr lang="en-US" sz="1800" b="0" i="0" u="none" strike="noStrike" dirty="0">
                <a:effectLst/>
                <a:latin typeface="Arial" panose="020B0604020202020204" pitchFamily="34" charset="0"/>
              </a:rPr>
              <a:t>: Findings were pooled, discussed, and endorsed by all research assistants.</a:t>
            </a:r>
            <a:endParaRPr lang="en-US" sz="1400" b="0" i="0" u="none" strike="noStrike" dirty="0">
              <a:effectLst/>
            </a:endParaRPr>
          </a:p>
          <a:p>
            <a:pPr algn="l" rtl="0">
              <a:spcBef>
                <a:spcPts val="1400"/>
              </a:spcBef>
              <a:spcAft>
                <a:spcPts val="0"/>
              </a:spcAft>
            </a:pPr>
            <a:r>
              <a:rPr lang="en-US" sz="1800" b="1" i="0" u="none" strike="noStrike" dirty="0">
                <a:effectLst/>
                <a:latin typeface="Arial" panose="020B0604020202020204" pitchFamily="34" charset="0"/>
              </a:rPr>
              <a:t>Initial Compilation</a:t>
            </a:r>
            <a:r>
              <a:rPr lang="en-US" sz="1800" b="0" i="0" u="none" strike="noStrike" dirty="0">
                <a:effectLst/>
                <a:latin typeface="Arial" panose="020B0604020202020204" pitchFamily="34" charset="0"/>
              </a:rPr>
              <a:t>: Data </a:t>
            </a:r>
            <a:r>
              <a:rPr lang="en-US" sz="1800" dirty="0">
                <a:latin typeface="Arial" panose="020B0604020202020204" pitchFamily="34" charset="0"/>
              </a:rPr>
              <a:t>was</a:t>
            </a:r>
            <a:r>
              <a:rPr lang="en-US" sz="1800" b="0" i="0" u="none" strike="noStrike" dirty="0">
                <a:effectLst/>
                <a:latin typeface="Arial" panose="020B0604020202020204" pitchFamily="34" charset="0"/>
              </a:rPr>
              <a:t> organized, and the preliminary "Top 10 Bright of the Andes" were internally reviewed.</a:t>
            </a:r>
            <a:endParaRPr lang="en-US" sz="1400" b="0" i="0" u="none" strike="noStrike" dirty="0">
              <a:effectLst/>
            </a:endParaRPr>
          </a:p>
          <a:p>
            <a:r>
              <a:rPr lang="en-US" sz="1800" b="1" i="0" u="none" strike="noStrike" dirty="0">
                <a:effectLst/>
                <a:latin typeface="Arial" panose="020B0604020202020204" pitchFamily="34" charset="0"/>
              </a:rPr>
              <a:t>Final Approval and Release</a:t>
            </a:r>
            <a:r>
              <a:rPr lang="en-US" sz="1800" b="0" i="0" u="none" strike="noStrike" dirty="0">
                <a:effectLst/>
                <a:latin typeface="Arial" panose="020B0604020202020204" pitchFamily="34" charset="0"/>
              </a:rPr>
              <a:t>: Following the advisory board's endorsement of the scores and ranking, the ZBI is slated to be unveiled. Engagements with top-performing companies is planned.</a:t>
            </a:r>
            <a:endParaRPr lang="en-US" sz="1700" dirty="0"/>
          </a:p>
        </p:txBody>
      </p:sp>
      <p:sp>
        <p:nvSpPr>
          <p:cNvPr id="4" name="Footer Placeholder 3">
            <a:extLst>
              <a:ext uri="{FF2B5EF4-FFF2-40B4-BE49-F238E27FC236}">
                <a16:creationId xmlns:a16="http://schemas.microsoft.com/office/drawing/2014/main" id="{13D4A9D2-2FFD-6CFD-E41E-E702BB7839A9}"/>
              </a:ext>
            </a:extLst>
          </p:cNvPr>
          <p:cNvSpPr>
            <a:spLocks noGrp="1"/>
          </p:cNvSpPr>
          <p:nvPr>
            <p:ph type="ftr" sz="quarter" idx="10"/>
          </p:nvPr>
        </p:nvSpPr>
        <p:spPr/>
        <p:txBody>
          <a:bodyPr>
            <a:normAutofit/>
          </a:bodyPr>
          <a:lstStyle/>
          <a:p>
            <a:pPr>
              <a:spcAft>
                <a:spcPts val="600"/>
              </a:spcAft>
            </a:pPr>
            <a:r>
              <a:rPr lang="en-US" dirty="0">
                <a:solidFill>
                  <a:schemeClr val="bg1">
                    <a:alpha val="60000"/>
                  </a:schemeClr>
                </a:solidFill>
              </a:rPr>
              <a:t>Zicklin Bright Index</a:t>
            </a:r>
          </a:p>
        </p:txBody>
      </p:sp>
      <p:sp>
        <p:nvSpPr>
          <p:cNvPr id="8" name="Rectangle 7">
            <a:extLst>
              <a:ext uri="{FF2B5EF4-FFF2-40B4-BE49-F238E27FC236}">
                <a16:creationId xmlns:a16="http://schemas.microsoft.com/office/drawing/2014/main" id="{1FCB07C8-A0E7-F20C-19B7-FBC5B3CCD56A}"/>
              </a:ext>
            </a:extLst>
          </p:cNvPr>
          <p:cNvSpPr/>
          <p:nvPr/>
        </p:nvSpPr>
        <p:spPr>
          <a:xfrm>
            <a:off x="517967" y="3164363"/>
            <a:ext cx="4319166" cy="100940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681AE38-B6E3-6F9B-2BA2-11A33AAA8C3B}"/>
              </a:ext>
            </a:extLst>
          </p:cNvPr>
          <p:cNvSpPr>
            <a:spLocks noGrp="1"/>
          </p:cNvSpPr>
          <p:nvPr>
            <p:ph type="sldNum" sz="quarter" idx="11"/>
          </p:nvPr>
        </p:nvSpPr>
        <p:spPr/>
        <p:txBody>
          <a:bodyPr>
            <a:normAutofit/>
          </a:bodyPr>
          <a:lstStyle/>
          <a:p>
            <a:pPr>
              <a:spcAft>
                <a:spcPts val="600"/>
              </a:spcAft>
            </a:pPr>
            <a:fld id="{DD253308-F9C5-4FCB-8415-6DEE77C16A35}" type="slidenum">
              <a:rPr lang="en-US">
                <a:solidFill>
                  <a:schemeClr val="bg1">
                    <a:alpha val="60000"/>
                  </a:schemeClr>
                </a:solidFill>
              </a:rPr>
              <a:pPr>
                <a:spcAft>
                  <a:spcPts val="600"/>
                </a:spcAft>
              </a:pPr>
              <a:t>17</a:t>
            </a:fld>
            <a:endParaRPr lang="en-US">
              <a:solidFill>
                <a:schemeClr val="bg1">
                  <a:alpha val="60000"/>
                </a:schemeClr>
              </a:solidFill>
            </a:endParaRPr>
          </a:p>
        </p:txBody>
      </p:sp>
      <p:sp>
        <p:nvSpPr>
          <p:cNvPr id="6" name="Title 5">
            <a:extLst>
              <a:ext uri="{FF2B5EF4-FFF2-40B4-BE49-F238E27FC236}">
                <a16:creationId xmlns:a16="http://schemas.microsoft.com/office/drawing/2014/main" id="{0D284B97-62FA-CDD4-8F8A-05A6550E90DC}"/>
              </a:ext>
            </a:extLst>
          </p:cNvPr>
          <p:cNvSpPr>
            <a:spLocks noGrp="1"/>
          </p:cNvSpPr>
          <p:nvPr>
            <p:ph type="title"/>
          </p:nvPr>
        </p:nvSpPr>
        <p:spPr>
          <a:xfrm>
            <a:off x="206355" y="3428998"/>
            <a:ext cx="4942390" cy="480131"/>
          </a:xfrm>
        </p:spPr>
        <p:txBody>
          <a:bodyPr anchor="ctr">
            <a:noAutofit/>
          </a:bodyPr>
          <a:lstStyle/>
          <a:p>
            <a:pPr algn="ctr"/>
            <a:r>
              <a:rPr lang="en-US" sz="3200" dirty="0"/>
              <a:t>Methodology</a:t>
            </a:r>
          </a:p>
        </p:txBody>
      </p:sp>
      <p:cxnSp>
        <p:nvCxnSpPr>
          <p:cNvPr id="11" name="Straight Connector 10">
            <a:extLst>
              <a:ext uri="{FF2B5EF4-FFF2-40B4-BE49-F238E27FC236}">
                <a16:creationId xmlns:a16="http://schemas.microsoft.com/office/drawing/2014/main" id="{D5A15243-8D46-81E9-D43B-F9483A37F676}"/>
              </a:ext>
            </a:extLst>
          </p:cNvPr>
          <p:cNvCxnSpPr>
            <a:cxnSpLocks/>
          </p:cNvCxnSpPr>
          <p:nvPr/>
        </p:nvCxnSpPr>
        <p:spPr>
          <a:xfrm>
            <a:off x="5665807" y="1632291"/>
            <a:ext cx="0" cy="43513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470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BB9460-DAF9-6AA5-1CD2-8E7D62BA83D9}"/>
              </a:ext>
            </a:extLst>
          </p:cNvPr>
          <p:cNvSpPr>
            <a:spLocks noGrp="1"/>
          </p:cNvSpPr>
          <p:nvPr>
            <p:ph type="title"/>
          </p:nvPr>
        </p:nvSpPr>
        <p:spPr>
          <a:xfrm>
            <a:off x="7454273" y="2886374"/>
            <a:ext cx="3268218" cy="867930"/>
          </a:xfrm>
        </p:spPr>
        <p:txBody>
          <a:bodyPr/>
          <a:lstStyle/>
          <a:p>
            <a:r>
              <a:rPr lang="en-US" dirty="0"/>
              <a:t>Research Journey</a:t>
            </a:r>
          </a:p>
        </p:txBody>
      </p:sp>
      <p:sp>
        <p:nvSpPr>
          <p:cNvPr id="3" name="Footer Placeholder 2">
            <a:extLst>
              <a:ext uri="{FF2B5EF4-FFF2-40B4-BE49-F238E27FC236}">
                <a16:creationId xmlns:a16="http://schemas.microsoft.com/office/drawing/2014/main" id="{43621888-5CC1-1FE7-0771-319DA55A9618}"/>
              </a:ext>
            </a:extLst>
          </p:cNvPr>
          <p:cNvSpPr>
            <a:spLocks noGrp="1"/>
          </p:cNvSpPr>
          <p:nvPr>
            <p:ph type="ftr" sz="quarter" idx="10"/>
          </p:nvPr>
        </p:nvSpPr>
        <p:spPr/>
        <p:txBody>
          <a:bodyPr/>
          <a:lstStyle/>
          <a:p>
            <a:r>
              <a:rPr lang="en-US" dirty="0"/>
              <a:t>Zicklin Bright Index</a:t>
            </a:r>
          </a:p>
        </p:txBody>
      </p:sp>
      <p:sp>
        <p:nvSpPr>
          <p:cNvPr id="4" name="Slide Number Placeholder 3">
            <a:extLst>
              <a:ext uri="{FF2B5EF4-FFF2-40B4-BE49-F238E27FC236}">
                <a16:creationId xmlns:a16="http://schemas.microsoft.com/office/drawing/2014/main" id="{A2B53B18-53E3-1C28-B93A-13D2B64B988B}"/>
              </a:ext>
            </a:extLst>
          </p:cNvPr>
          <p:cNvSpPr>
            <a:spLocks noGrp="1"/>
          </p:cNvSpPr>
          <p:nvPr>
            <p:ph type="sldNum" sz="quarter" idx="11"/>
          </p:nvPr>
        </p:nvSpPr>
        <p:spPr/>
        <p:txBody>
          <a:bodyPr/>
          <a:lstStyle/>
          <a:p>
            <a:fld id="{DD253308-F9C5-4FCB-8415-6DEE77C16A35}" type="slidenum">
              <a:rPr lang="en-US" smtClean="0"/>
              <a:pPr/>
              <a:t>18</a:t>
            </a:fld>
            <a:endParaRPr lang="en-US"/>
          </a:p>
        </p:txBody>
      </p:sp>
      <p:sp>
        <p:nvSpPr>
          <p:cNvPr id="8" name="Rectangle 7">
            <a:extLst>
              <a:ext uri="{FF2B5EF4-FFF2-40B4-BE49-F238E27FC236}">
                <a16:creationId xmlns:a16="http://schemas.microsoft.com/office/drawing/2014/main" id="{CCFB97B2-A03A-950D-2177-83DB6582EA2C}"/>
              </a:ext>
            </a:extLst>
          </p:cNvPr>
          <p:cNvSpPr/>
          <p:nvPr/>
        </p:nvSpPr>
        <p:spPr>
          <a:xfrm>
            <a:off x="7419977" y="0"/>
            <a:ext cx="4772023" cy="29638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FB1AC2-08B8-86D7-DA60-AEE4C0BBE41C}"/>
              </a:ext>
            </a:extLst>
          </p:cNvPr>
          <p:cNvSpPr/>
          <p:nvPr/>
        </p:nvSpPr>
        <p:spPr>
          <a:xfrm>
            <a:off x="7454273" y="3874611"/>
            <a:ext cx="4737728" cy="26125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Diagram 12">
            <a:extLst>
              <a:ext uri="{FF2B5EF4-FFF2-40B4-BE49-F238E27FC236}">
                <a16:creationId xmlns:a16="http://schemas.microsoft.com/office/drawing/2014/main" id="{BB41C0EE-FE80-6279-5496-EE43C1316287}"/>
              </a:ext>
            </a:extLst>
          </p:cNvPr>
          <p:cNvGraphicFramePr/>
          <p:nvPr>
            <p:extLst>
              <p:ext uri="{D42A27DB-BD31-4B8C-83A1-F6EECF244321}">
                <p14:modId xmlns:p14="http://schemas.microsoft.com/office/powerpoint/2010/main" val="1166340564"/>
              </p:ext>
            </p:extLst>
          </p:nvPr>
        </p:nvGraphicFramePr>
        <p:xfrm>
          <a:off x="-673727" y="61100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463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stone building with a triangular roof&#10;&#10;Description automatically generated">
            <a:extLst>
              <a:ext uri="{FF2B5EF4-FFF2-40B4-BE49-F238E27FC236}">
                <a16:creationId xmlns:a16="http://schemas.microsoft.com/office/drawing/2014/main" id="{FE62249E-D2BB-6043-D8E9-FB8EA882767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528" b="9486"/>
          <a:stretch/>
        </p:blipFill>
        <p:spPr>
          <a:xfrm>
            <a:off x="20" y="1283"/>
            <a:ext cx="6094851" cy="3427718"/>
          </a:xfrm>
          <a:prstGeom prst="rect">
            <a:avLst/>
          </a:prstGeom>
        </p:spPr>
      </p:pic>
      <p:sp>
        <p:nvSpPr>
          <p:cNvPr id="2" name="Footer Placeholder 1">
            <a:extLst>
              <a:ext uri="{FF2B5EF4-FFF2-40B4-BE49-F238E27FC236}">
                <a16:creationId xmlns:a16="http://schemas.microsoft.com/office/drawing/2014/main" id="{8CFB9604-DE68-AA70-149A-E38DDCD98F93}"/>
              </a:ext>
            </a:extLst>
          </p:cNvPr>
          <p:cNvSpPr>
            <a:spLocks noGrp="1"/>
          </p:cNvSpPr>
          <p:nvPr>
            <p:ph type="ftr" sz="quarter" idx="10"/>
          </p:nvPr>
        </p:nvSpPr>
        <p:spPr>
          <a:xfrm>
            <a:off x="7418614" y="6492875"/>
            <a:ext cx="4114800" cy="365125"/>
          </a:xfrm>
        </p:spPr>
        <p:txBody>
          <a:bodyPr>
            <a:normAutofit/>
          </a:bodyPr>
          <a:lstStyle/>
          <a:p>
            <a:pPr>
              <a:spcAft>
                <a:spcPts val="600"/>
              </a:spcAft>
            </a:pPr>
            <a:r>
              <a:rPr lang="en-US" dirty="0">
                <a:solidFill>
                  <a:srgbClr val="FFFFFF"/>
                </a:solidFill>
              </a:rPr>
              <a:t>Zicklin Bright Index</a:t>
            </a:r>
          </a:p>
        </p:txBody>
      </p:sp>
      <p:sp>
        <p:nvSpPr>
          <p:cNvPr id="3" name="Slide Number Placeholder 2">
            <a:extLst>
              <a:ext uri="{FF2B5EF4-FFF2-40B4-BE49-F238E27FC236}">
                <a16:creationId xmlns:a16="http://schemas.microsoft.com/office/drawing/2014/main" id="{13CB42B5-18CE-5061-468D-7D6041C3DE4D}"/>
              </a:ext>
            </a:extLst>
          </p:cNvPr>
          <p:cNvSpPr>
            <a:spLocks noGrp="1"/>
          </p:cNvSpPr>
          <p:nvPr>
            <p:ph type="sldNum" sz="quarter" idx="11"/>
          </p:nvPr>
        </p:nvSpPr>
        <p:spPr>
          <a:xfrm>
            <a:off x="9304721" y="6458743"/>
            <a:ext cx="2743200" cy="365125"/>
          </a:xfrm>
        </p:spPr>
        <p:txBody>
          <a:bodyPr>
            <a:normAutofit/>
          </a:bodyPr>
          <a:lstStyle/>
          <a:p>
            <a:pPr>
              <a:spcAft>
                <a:spcPts val="600"/>
              </a:spcAft>
            </a:pPr>
            <a:fld id="{DD253308-F9C5-4FCB-8415-6DEE77C16A35}" type="slidenum">
              <a:rPr lang="en-US">
                <a:solidFill>
                  <a:srgbClr val="FFFFFF"/>
                </a:solidFill>
              </a:rPr>
              <a:pPr>
                <a:spcAft>
                  <a:spcPts val="600"/>
                </a:spcAft>
              </a:pPr>
              <a:t>19</a:t>
            </a:fld>
            <a:endParaRPr lang="en-US">
              <a:solidFill>
                <a:srgbClr val="FFFFFF"/>
              </a:solidFill>
            </a:endParaRPr>
          </a:p>
        </p:txBody>
      </p:sp>
      <p:pic>
        <p:nvPicPr>
          <p:cNvPr id="10" name="Picture 9" descr="A high angle view of Machu Picchu town&#10;&#10;Description automatically generated">
            <a:extLst>
              <a:ext uri="{FF2B5EF4-FFF2-40B4-BE49-F238E27FC236}">
                <a16:creationId xmlns:a16="http://schemas.microsoft.com/office/drawing/2014/main" id="{0FC0FC2C-A649-26D5-FFAE-88DCBEEFC6E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4851" y="0"/>
            <a:ext cx="6095605" cy="4000994"/>
          </a:xfrm>
          <a:prstGeom prst="rect">
            <a:avLst/>
          </a:prstGeom>
        </p:spPr>
      </p:pic>
      <p:pic>
        <p:nvPicPr>
          <p:cNvPr id="14" name="Picture 13" descr="A city with many buildings&#10;&#10;Description automatically generated with medium confidence">
            <a:extLst>
              <a:ext uri="{FF2B5EF4-FFF2-40B4-BE49-F238E27FC236}">
                <a16:creationId xmlns:a16="http://schemas.microsoft.com/office/drawing/2014/main" id="{B04D8688-6067-A529-AFE0-2C83FBBF866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2540106"/>
            <a:ext cx="6094851" cy="3952769"/>
          </a:xfrm>
          <a:prstGeom prst="rect">
            <a:avLst/>
          </a:prstGeom>
        </p:spPr>
      </p:pic>
      <p:pic>
        <p:nvPicPr>
          <p:cNvPr id="16" name="Picture 15" descr="A town on a hill&#10;&#10;Description automatically generated">
            <a:extLst>
              <a:ext uri="{FF2B5EF4-FFF2-40B4-BE49-F238E27FC236}">
                <a16:creationId xmlns:a16="http://schemas.microsoft.com/office/drawing/2014/main" id="{78F5139F-975C-4CC9-62E4-8AA4E365840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094831" y="3382963"/>
            <a:ext cx="6102422" cy="3109912"/>
          </a:xfrm>
          <a:prstGeom prst="rect">
            <a:avLst/>
          </a:prstGeom>
        </p:spPr>
      </p:pic>
      <p:sp>
        <p:nvSpPr>
          <p:cNvPr id="17" name="Rectangle 16">
            <a:extLst>
              <a:ext uri="{FF2B5EF4-FFF2-40B4-BE49-F238E27FC236}">
                <a16:creationId xmlns:a16="http://schemas.microsoft.com/office/drawing/2014/main" id="{E92826E3-7CD4-EC73-09AD-691C3686AF59}"/>
              </a:ext>
            </a:extLst>
          </p:cNvPr>
          <p:cNvSpPr/>
          <p:nvPr/>
        </p:nvSpPr>
        <p:spPr>
          <a:xfrm>
            <a:off x="0" y="2481943"/>
            <a:ext cx="12192000" cy="2059895"/>
          </a:xfrm>
          <a:prstGeom prst="rect">
            <a:avLst/>
          </a:prstGeom>
          <a:solidFill>
            <a:schemeClr val="accent1">
              <a:alpha val="50000"/>
            </a:schemeClr>
          </a:solidFill>
          <a:ln>
            <a:solidFill>
              <a:schemeClr val="accent1">
                <a:shade val="15000"/>
                <a:alpha val="51905"/>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t>RESULTS</a:t>
            </a:r>
          </a:p>
        </p:txBody>
      </p:sp>
    </p:spTree>
    <p:extLst>
      <p:ext uri="{BB962C8B-B14F-4D97-AF65-F5344CB8AC3E}">
        <p14:creationId xmlns:p14="http://schemas.microsoft.com/office/powerpoint/2010/main" val="351566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325" y="3188934"/>
            <a:ext cx="2902527" cy="480131"/>
          </a:xfrm>
        </p:spPr>
        <p:txBody>
          <a:bodyPr/>
          <a:lstStyle/>
          <a:p>
            <a:r>
              <a:rPr lang="en-US" dirty="0"/>
              <a:t>Table of Contents</a:t>
            </a:r>
          </a:p>
        </p:txBody>
      </p:sp>
      <p:sp>
        <p:nvSpPr>
          <p:cNvPr id="4" name="Footer Placeholder 3"/>
          <p:cNvSpPr>
            <a:spLocks noGrp="1"/>
          </p:cNvSpPr>
          <p:nvPr>
            <p:ph type="ftr" sz="quarter" idx="10"/>
          </p:nvPr>
        </p:nvSpPr>
        <p:spPr/>
        <p:txBody>
          <a:bodyPr/>
          <a:lstStyle/>
          <a:p>
            <a:r>
              <a:rPr lang="en-US" dirty="0"/>
              <a:t>Zicklin Bright Index</a:t>
            </a:r>
          </a:p>
        </p:txBody>
      </p:sp>
      <p:sp>
        <p:nvSpPr>
          <p:cNvPr id="5" name="Slide Number Placeholder 4"/>
          <p:cNvSpPr>
            <a:spLocks noGrp="1"/>
          </p:cNvSpPr>
          <p:nvPr>
            <p:ph type="sldNum" sz="quarter" idx="11"/>
          </p:nvPr>
        </p:nvSpPr>
        <p:spPr/>
        <p:txBody>
          <a:bodyPr/>
          <a:lstStyle/>
          <a:p>
            <a:fld id="{DD253308-F9C5-4FCB-8415-6DEE77C16A35}" type="slidenum">
              <a:rPr lang="en-US" smtClean="0"/>
              <a:pPr/>
              <a:t>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887234635"/>
              </p:ext>
            </p:extLst>
          </p:nvPr>
        </p:nvGraphicFramePr>
        <p:xfrm>
          <a:off x="4850737" y="1927709"/>
          <a:ext cx="6514938" cy="3002581"/>
        </p:xfrm>
        <a:graphic>
          <a:graphicData uri="http://schemas.openxmlformats.org/drawingml/2006/table">
            <a:tbl>
              <a:tblPr firstRow="1">
                <a:tableStyleId>{5C22544A-7EE6-4342-B048-85BDC9FD1C3A}</a:tableStyleId>
              </a:tblPr>
              <a:tblGrid>
                <a:gridCol w="3257469">
                  <a:extLst>
                    <a:ext uri="{9D8B030D-6E8A-4147-A177-3AD203B41FA5}">
                      <a16:colId xmlns:a16="http://schemas.microsoft.com/office/drawing/2014/main" val="2819260058"/>
                    </a:ext>
                  </a:extLst>
                </a:gridCol>
                <a:gridCol w="3257469">
                  <a:extLst>
                    <a:ext uri="{9D8B030D-6E8A-4147-A177-3AD203B41FA5}">
                      <a16:colId xmlns:a16="http://schemas.microsoft.com/office/drawing/2014/main" val="159892346"/>
                    </a:ext>
                  </a:extLst>
                </a:gridCol>
              </a:tblGrid>
              <a:tr h="463627">
                <a:tc>
                  <a:txBody>
                    <a:bodyPr/>
                    <a:lstStyle/>
                    <a:p>
                      <a:pPr algn="ctr"/>
                      <a:r>
                        <a:rPr lang="en-US" sz="1600" dirty="0">
                          <a:ln>
                            <a:noFill/>
                          </a:ln>
                        </a:rPr>
                        <a:t>Section</a:t>
                      </a:r>
                      <a:endParaRPr lang="en-US" sz="1600" b="0" dirty="0">
                        <a:ln>
                          <a:noFill/>
                        </a:ln>
                        <a:solidFill>
                          <a:schemeClr val="tx2">
                            <a:lumMod val="75000"/>
                          </a:schemeClr>
                        </a:solidFill>
                        <a:latin typeface="Arial" panose="020B0604020202020204" pitchFamily="34" charset="0"/>
                        <a:cs typeface="Arial" panose="020B0604020202020204" pitchFamily="34" charset="0"/>
                      </a:endParaRPr>
                    </a:p>
                  </a:txBody>
                  <a:tcPr marL="182880" marR="182880" anchor="ctr"/>
                </a:tc>
                <a:tc>
                  <a:txBody>
                    <a:bodyPr/>
                    <a:lstStyle/>
                    <a:p>
                      <a:pPr algn="ctr"/>
                      <a:r>
                        <a:rPr lang="en-US" sz="1600" dirty="0">
                          <a:ln>
                            <a:noFill/>
                          </a:ln>
                        </a:rPr>
                        <a:t>Page</a:t>
                      </a:r>
                      <a:endParaRPr lang="en-US" sz="1600" b="0" dirty="0">
                        <a:ln>
                          <a:noFill/>
                        </a:ln>
                        <a:solidFill>
                          <a:schemeClr val="tx2">
                            <a:lumMod val="75000"/>
                          </a:schemeClr>
                        </a:solidFill>
                        <a:latin typeface="Arial" panose="020B0604020202020204" pitchFamily="34" charset="0"/>
                        <a:cs typeface="Arial" panose="020B0604020202020204" pitchFamily="34" charset="0"/>
                      </a:endParaRPr>
                    </a:p>
                  </a:txBody>
                  <a:tcPr marL="182880" marR="182880" anchor="ctr"/>
                </a:tc>
                <a:extLst>
                  <a:ext uri="{0D108BD9-81ED-4DB2-BD59-A6C34878D82A}">
                    <a16:rowId xmlns:a16="http://schemas.microsoft.com/office/drawing/2014/main" val="2737320591"/>
                  </a:ext>
                </a:extLst>
              </a:tr>
              <a:tr h="423159">
                <a:tc>
                  <a:txBody>
                    <a:bodyPr/>
                    <a:lstStyle/>
                    <a:p>
                      <a:pPr marL="0" marR="0" indent="0" algn="ctr" defTabSz="1219140" rtl="0" eaLnBrk="1" fontAlgn="auto" latinLnBrk="0" hangingPunct="1">
                        <a:lnSpc>
                          <a:spcPct val="100000"/>
                        </a:lnSpc>
                        <a:spcBef>
                          <a:spcPts val="0"/>
                        </a:spcBef>
                        <a:spcAft>
                          <a:spcPts val="0"/>
                        </a:spcAft>
                        <a:buClrTx/>
                        <a:buSzTx/>
                        <a:buFontTx/>
                        <a:buNone/>
                        <a:tabLst/>
                        <a:defRPr/>
                      </a:pPr>
                      <a:r>
                        <a:rPr lang="en-US" sz="1600" b="0" dirty="0">
                          <a:ln>
                            <a:noFill/>
                          </a:ln>
                          <a:solidFill>
                            <a:schemeClr val="tx2"/>
                          </a:solidFill>
                          <a:latin typeface="Arial" panose="020B0604020202020204" pitchFamily="34" charset="0"/>
                          <a:cs typeface="Arial" panose="020B0604020202020204" pitchFamily="34" charset="0"/>
                        </a:rPr>
                        <a:t>Introduction</a:t>
                      </a:r>
                    </a:p>
                  </a:txBody>
                  <a:tcPr marL="182880" marR="182880" anchor="ctr">
                    <a:solidFill>
                      <a:schemeClr val="bg1">
                        <a:lumMod val="85000"/>
                      </a:schemeClr>
                    </a:solidFill>
                  </a:tcPr>
                </a:tc>
                <a:tc>
                  <a:txBody>
                    <a:bodyPr/>
                    <a:lstStyle/>
                    <a:p>
                      <a:pPr algn="ctr"/>
                      <a:r>
                        <a:rPr lang="en-US" sz="1600" b="0" dirty="0">
                          <a:ln>
                            <a:noFill/>
                          </a:ln>
                          <a:solidFill>
                            <a:schemeClr val="tx2"/>
                          </a:solidFill>
                          <a:latin typeface="Arial" panose="020B0604020202020204" pitchFamily="34" charset="0"/>
                          <a:cs typeface="Arial" panose="020B0604020202020204" pitchFamily="34" charset="0"/>
                        </a:rPr>
                        <a:t>3-4</a:t>
                      </a:r>
                    </a:p>
                  </a:txBody>
                  <a:tcPr marL="182880" marR="182880" anchor="ctr">
                    <a:solidFill>
                      <a:schemeClr val="bg1">
                        <a:lumMod val="85000"/>
                      </a:schemeClr>
                    </a:solidFill>
                  </a:tcPr>
                </a:tc>
                <a:extLst>
                  <a:ext uri="{0D108BD9-81ED-4DB2-BD59-A6C34878D82A}">
                    <a16:rowId xmlns:a16="http://schemas.microsoft.com/office/drawing/2014/main" val="3325177092"/>
                  </a:ext>
                </a:extLst>
              </a:tr>
              <a:tr h="423159">
                <a:tc>
                  <a:txBody>
                    <a:bodyPr/>
                    <a:lstStyle/>
                    <a:p>
                      <a:pPr marL="0" marR="0" indent="0" algn="ctr" defTabSz="1219140" rtl="0" eaLnBrk="1" fontAlgn="auto" latinLnBrk="0" hangingPunct="1">
                        <a:lnSpc>
                          <a:spcPct val="100000"/>
                        </a:lnSpc>
                        <a:spcBef>
                          <a:spcPts val="0"/>
                        </a:spcBef>
                        <a:spcAft>
                          <a:spcPts val="0"/>
                        </a:spcAft>
                        <a:buClrTx/>
                        <a:buSzTx/>
                        <a:buFontTx/>
                        <a:buNone/>
                        <a:tabLst/>
                        <a:defRPr/>
                      </a:pPr>
                      <a:r>
                        <a:rPr lang="en-US" sz="1600" dirty="0">
                          <a:ln>
                            <a:noFill/>
                          </a:ln>
                          <a:solidFill>
                            <a:schemeClr val="tx2"/>
                          </a:solidFill>
                        </a:rPr>
                        <a:t>About the Zicklin Bright Index</a:t>
                      </a:r>
                      <a:endParaRPr lang="en-US" sz="1600" b="0" dirty="0">
                        <a:ln>
                          <a:noFill/>
                        </a:ln>
                        <a:solidFill>
                          <a:schemeClr val="tx2"/>
                        </a:solidFill>
                        <a:latin typeface="Arial" panose="020B0604020202020204" pitchFamily="34" charset="0"/>
                        <a:cs typeface="Arial" panose="020B0604020202020204" pitchFamily="34" charset="0"/>
                      </a:endParaRPr>
                    </a:p>
                  </a:txBody>
                  <a:tcPr marL="182880" marR="182880" anchor="ctr">
                    <a:solidFill>
                      <a:schemeClr val="bg1">
                        <a:lumMod val="85000"/>
                      </a:schemeClr>
                    </a:solidFill>
                  </a:tcPr>
                </a:tc>
                <a:tc>
                  <a:txBody>
                    <a:bodyPr/>
                    <a:lstStyle/>
                    <a:p>
                      <a:pPr algn="ctr"/>
                      <a:r>
                        <a:rPr lang="en-US" sz="1600" b="0" dirty="0">
                          <a:ln>
                            <a:noFill/>
                          </a:ln>
                          <a:solidFill>
                            <a:schemeClr val="tx2"/>
                          </a:solidFill>
                          <a:latin typeface="Arial" panose="020B0604020202020204" pitchFamily="34" charset="0"/>
                          <a:cs typeface="Arial" panose="020B0604020202020204" pitchFamily="34" charset="0"/>
                        </a:rPr>
                        <a:t>6-8</a:t>
                      </a:r>
                    </a:p>
                  </a:txBody>
                  <a:tcPr marL="182880" marR="182880" anchor="ctr">
                    <a:solidFill>
                      <a:schemeClr val="bg1">
                        <a:lumMod val="85000"/>
                      </a:schemeClr>
                    </a:solidFill>
                  </a:tcPr>
                </a:tc>
                <a:extLst>
                  <a:ext uri="{0D108BD9-81ED-4DB2-BD59-A6C34878D82A}">
                    <a16:rowId xmlns:a16="http://schemas.microsoft.com/office/drawing/2014/main" val="3830601945"/>
                  </a:ext>
                </a:extLst>
              </a:tr>
              <a:tr h="423159">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Methodology</a:t>
                      </a:r>
                    </a:p>
                  </a:txBody>
                  <a:tcPr marL="182880" marR="182880" anchor="ctr">
                    <a:solidFill>
                      <a:schemeClr val="bg1">
                        <a:lumMod val="85000"/>
                      </a:schemeClr>
                    </a:solidFill>
                  </a:tcP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9-18</a:t>
                      </a:r>
                    </a:p>
                  </a:txBody>
                  <a:tcPr marL="182880" marR="182880" anchor="ctr">
                    <a:solidFill>
                      <a:schemeClr val="bg1">
                        <a:lumMod val="85000"/>
                      </a:schemeClr>
                    </a:solidFill>
                  </a:tcPr>
                </a:tc>
                <a:extLst>
                  <a:ext uri="{0D108BD9-81ED-4DB2-BD59-A6C34878D82A}">
                    <a16:rowId xmlns:a16="http://schemas.microsoft.com/office/drawing/2014/main" val="1404048726"/>
                  </a:ext>
                </a:extLst>
              </a:tr>
              <a:tr h="423159">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Results and Conte</a:t>
                      </a:r>
                    </a:p>
                  </a:txBody>
                  <a:tcPr marL="182880" marR="182880" anchor="ctr">
                    <a:solidFill>
                      <a:schemeClr val="bg1">
                        <a:lumMod val="85000"/>
                      </a:schemeClr>
                    </a:solidFill>
                  </a:tcP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19-27</a:t>
                      </a:r>
                    </a:p>
                  </a:txBody>
                  <a:tcPr marL="182880" marR="182880" anchor="ctr">
                    <a:solidFill>
                      <a:schemeClr val="bg1">
                        <a:lumMod val="85000"/>
                      </a:schemeClr>
                    </a:solidFill>
                  </a:tcPr>
                </a:tc>
                <a:extLst>
                  <a:ext uri="{0D108BD9-81ED-4DB2-BD59-A6C34878D82A}">
                    <a16:rowId xmlns:a16="http://schemas.microsoft.com/office/drawing/2014/main" val="412814424"/>
                  </a:ext>
                </a:extLst>
              </a:tr>
              <a:tr h="423159">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Limitations</a:t>
                      </a:r>
                    </a:p>
                  </a:txBody>
                  <a:tcPr marL="182880" marR="182880" anchor="ctr">
                    <a:solidFill>
                      <a:schemeClr val="bg1">
                        <a:lumMod val="85000"/>
                      </a:schemeClr>
                    </a:solidFill>
                  </a:tcP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28-29</a:t>
                      </a:r>
                    </a:p>
                  </a:txBody>
                  <a:tcPr marL="182880" marR="182880" anchor="ctr">
                    <a:solidFill>
                      <a:schemeClr val="bg1">
                        <a:lumMod val="85000"/>
                      </a:schemeClr>
                    </a:solidFill>
                  </a:tcPr>
                </a:tc>
                <a:extLst>
                  <a:ext uri="{0D108BD9-81ED-4DB2-BD59-A6C34878D82A}">
                    <a16:rowId xmlns:a16="http://schemas.microsoft.com/office/drawing/2014/main" val="1060778258"/>
                  </a:ext>
                </a:extLst>
              </a:tr>
              <a:tr h="423159">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Our Team</a:t>
                      </a:r>
                    </a:p>
                  </a:txBody>
                  <a:tcPr marL="182880" marR="182880" anchor="ctr">
                    <a:solidFill>
                      <a:schemeClr val="bg1">
                        <a:lumMod val="85000"/>
                      </a:schemeClr>
                    </a:solidFill>
                  </a:tcPr>
                </a:tc>
                <a:tc>
                  <a:txBody>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30-33</a:t>
                      </a:r>
                    </a:p>
                  </a:txBody>
                  <a:tcPr marL="182880" marR="182880" anchor="ctr">
                    <a:solidFill>
                      <a:schemeClr val="bg1">
                        <a:lumMod val="85000"/>
                      </a:schemeClr>
                    </a:solidFill>
                  </a:tcPr>
                </a:tc>
                <a:extLst>
                  <a:ext uri="{0D108BD9-81ED-4DB2-BD59-A6C34878D82A}">
                    <a16:rowId xmlns:a16="http://schemas.microsoft.com/office/drawing/2014/main" val="1499029237"/>
                  </a:ext>
                </a:extLst>
              </a:tr>
            </a:tbl>
          </a:graphicData>
        </a:graphic>
      </p:graphicFrame>
    </p:spTree>
    <p:extLst>
      <p:ext uri="{BB962C8B-B14F-4D97-AF65-F5344CB8AC3E}">
        <p14:creationId xmlns:p14="http://schemas.microsoft.com/office/powerpoint/2010/main" val="50963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237B64-3E37-B8DB-9F8C-7184CCA2F1E5}"/>
              </a:ext>
            </a:extLst>
          </p:cNvPr>
          <p:cNvSpPr>
            <a:spLocks noGrp="1"/>
          </p:cNvSpPr>
          <p:nvPr>
            <p:ph type="title"/>
          </p:nvPr>
        </p:nvSpPr>
        <p:spPr>
          <a:xfrm>
            <a:off x="838200" y="484372"/>
            <a:ext cx="10515600" cy="480131"/>
          </a:xfrm>
        </p:spPr>
        <p:txBody>
          <a:bodyPr/>
          <a:lstStyle/>
          <a:p>
            <a:r>
              <a:rPr lang="en-US" dirty="0"/>
              <a:t>Colombia</a:t>
            </a:r>
          </a:p>
        </p:txBody>
      </p:sp>
      <p:sp>
        <p:nvSpPr>
          <p:cNvPr id="2" name="Footer Placeholder 1">
            <a:extLst>
              <a:ext uri="{FF2B5EF4-FFF2-40B4-BE49-F238E27FC236}">
                <a16:creationId xmlns:a16="http://schemas.microsoft.com/office/drawing/2014/main" id="{F34C8E37-26C0-910B-1041-07D6F4C433A2}"/>
              </a:ext>
            </a:extLst>
          </p:cNvPr>
          <p:cNvSpPr>
            <a:spLocks noGrp="1"/>
          </p:cNvSpPr>
          <p:nvPr>
            <p:ph type="ftr" sz="quarter" idx="10"/>
          </p:nvPr>
        </p:nvSpPr>
        <p:spPr/>
        <p:txBody>
          <a:bodyPr/>
          <a:lstStyle/>
          <a:p>
            <a:r>
              <a:rPr lang="en-US" dirty="0"/>
              <a:t>Zicklin Bright Index</a:t>
            </a:r>
          </a:p>
        </p:txBody>
      </p:sp>
      <p:sp>
        <p:nvSpPr>
          <p:cNvPr id="3" name="Slide Number Placeholder 2">
            <a:extLst>
              <a:ext uri="{FF2B5EF4-FFF2-40B4-BE49-F238E27FC236}">
                <a16:creationId xmlns:a16="http://schemas.microsoft.com/office/drawing/2014/main" id="{EACE4287-2C96-0BAB-C5FC-FC59901CA777}"/>
              </a:ext>
            </a:extLst>
          </p:cNvPr>
          <p:cNvSpPr>
            <a:spLocks noGrp="1"/>
          </p:cNvSpPr>
          <p:nvPr>
            <p:ph type="sldNum" sz="quarter" idx="11"/>
          </p:nvPr>
        </p:nvSpPr>
        <p:spPr/>
        <p:txBody>
          <a:bodyPr/>
          <a:lstStyle/>
          <a:p>
            <a:fld id="{DD253308-F9C5-4FCB-8415-6DEE77C16A35}" type="slidenum">
              <a:rPr lang="en-US" smtClean="0"/>
              <a:pPr/>
              <a:t>20</a:t>
            </a:fld>
            <a:endParaRPr lang="en-US"/>
          </a:p>
        </p:txBody>
      </p:sp>
      <p:pic>
        <p:nvPicPr>
          <p:cNvPr id="7" name="Picture 6" descr="A graph of a number of companies&#10;&#10;Description automatically generated with medium confidence">
            <a:extLst>
              <a:ext uri="{FF2B5EF4-FFF2-40B4-BE49-F238E27FC236}">
                <a16:creationId xmlns:a16="http://schemas.microsoft.com/office/drawing/2014/main" id="{343D1007-238F-891E-E509-F1A3070F7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87" y="1445440"/>
            <a:ext cx="3013848" cy="1973775"/>
          </a:xfrm>
          <a:prstGeom prst="rect">
            <a:avLst/>
          </a:prstGeom>
        </p:spPr>
      </p:pic>
      <p:pic>
        <p:nvPicPr>
          <p:cNvPr id="9" name="Picture 8" descr="A table with numbers and words&#10;&#10;Description automatically generated">
            <a:extLst>
              <a:ext uri="{FF2B5EF4-FFF2-40B4-BE49-F238E27FC236}">
                <a16:creationId xmlns:a16="http://schemas.microsoft.com/office/drawing/2014/main" id="{2FF7EBA2-CF2E-AD13-E83E-322BB56AA958}"/>
              </a:ext>
            </a:extLst>
          </p:cNvPr>
          <p:cNvPicPr>
            <a:picLocks noChangeAspect="1"/>
          </p:cNvPicPr>
          <p:nvPr/>
        </p:nvPicPr>
        <p:blipFill rotWithShape="1">
          <a:blip r:embed="rId3">
            <a:extLst>
              <a:ext uri="{28A0092B-C50C-407E-A947-70E740481C1C}">
                <a14:useLocalDpi xmlns:a14="http://schemas.microsoft.com/office/drawing/2010/main" val="0"/>
              </a:ext>
            </a:extLst>
          </a:blip>
          <a:srcRect b="2008"/>
          <a:stretch/>
        </p:blipFill>
        <p:spPr>
          <a:xfrm>
            <a:off x="3154423" y="1445440"/>
            <a:ext cx="4927970" cy="3082051"/>
          </a:xfrm>
          <a:prstGeom prst="rect">
            <a:avLst/>
          </a:prstGeom>
        </p:spPr>
      </p:pic>
      <p:pic>
        <p:nvPicPr>
          <p:cNvPr id="11" name="Picture 10" descr="A table with text and numbers&#10;&#10;Description automatically generated">
            <a:extLst>
              <a:ext uri="{FF2B5EF4-FFF2-40B4-BE49-F238E27FC236}">
                <a16:creationId xmlns:a16="http://schemas.microsoft.com/office/drawing/2014/main" id="{5957F54A-30EB-605E-A2F7-6FAA8A0FF0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382" y="1445440"/>
            <a:ext cx="3969031" cy="5041742"/>
          </a:xfrm>
          <a:prstGeom prst="rect">
            <a:avLst/>
          </a:prstGeom>
        </p:spPr>
      </p:pic>
    </p:spTree>
    <p:extLst>
      <p:ext uri="{BB962C8B-B14F-4D97-AF65-F5344CB8AC3E}">
        <p14:creationId xmlns:p14="http://schemas.microsoft.com/office/powerpoint/2010/main" val="2725400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237B64-3E37-B8DB-9F8C-7184CCA2F1E5}"/>
              </a:ext>
            </a:extLst>
          </p:cNvPr>
          <p:cNvSpPr>
            <a:spLocks noGrp="1"/>
          </p:cNvSpPr>
          <p:nvPr>
            <p:ph type="title"/>
          </p:nvPr>
        </p:nvSpPr>
        <p:spPr>
          <a:xfrm>
            <a:off x="838200" y="484372"/>
            <a:ext cx="10515600" cy="480131"/>
          </a:xfrm>
        </p:spPr>
        <p:txBody>
          <a:bodyPr/>
          <a:lstStyle/>
          <a:p>
            <a:r>
              <a:rPr lang="en-US" dirty="0"/>
              <a:t>Ecuador</a:t>
            </a:r>
          </a:p>
        </p:txBody>
      </p:sp>
      <p:sp>
        <p:nvSpPr>
          <p:cNvPr id="2" name="Footer Placeholder 1">
            <a:extLst>
              <a:ext uri="{FF2B5EF4-FFF2-40B4-BE49-F238E27FC236}">
                <a16:creationId xmlns:a16="http://schemas.microsoft.com/office/drawing/2014/main" id="{F34C8E37-26C0-910B-1041-07D6F4C433A2}"/>
              </a:ext>
            </a:extLst>
          </p:cNvPr>
          <p:cNvSpPr>
            <a:spLocks noGrp="1"/>
          </p:cNvSpPr>
          <p:nvPr>
            <p:ph type="ftr" sz="quarter" idx="10"/>
          </p:nvPr>
        </p:nvSpPr>
        <p:spPr/>
        <p:txBody>
          <a:bodyPr/>
          <a:lstStyle/>
          <a:p>
            <a:r>
              <a:rPr lang="en-US" dirty="0"/>
              <a:t>Zicklin Bright Index</a:t>
            </a:r>
          </a:p>
        </p:txBody>
      </p:sp>
      <p:sp>
        <p:nvSpPr>
          <p:cNvPr id="3" name="Slide Number Placeholder 2">
            <a:extLst>
              <a:ext uri="{FF2B5EF4-FFF2-40B4-BE49-F238E27FC236}">
                <a16:creationId xmlns:a16="http://schemas.microsoft.com/office/drawing/2014/main" id="{EACE4287-2C96-0BAB-C5FC-FC59901CA777}"/>
              </a:ext>
            </a:extLst>
          </p:cNvPr>
          <p:cNvSpPr>
            <a:spLocks noGrp="1"/>
          </p:cNvSpPr>
          <p:nvPr>
            <p:ph type="sldNum" sz="quarter" idx="11"/>
          </p:nvPr>
        </p:nvSpPr>
        <p:spPr/>
        <p:txBody>
          <a:bodyPr/>
          <a:lstStyle/>
          <a:p>
            <a:fld id="{DD253308-F9C5-4FCB-8415-6DEE77C16A35}" type="slidenum">
              <a:rPr lang="en-US" smtClean="0"/>
              <a:pPr/>
              <a:t>21</a:t>
            </a:fld>
            <a:endParaRPr lang="en-US"/>
          </a:p>
        </p:txBody>
      </p:sp>
      <p:pic>
        <p:nvPicPr>
          <p:cNvPr id="6" name="Picture 5">
            <a:extLst>
              <a:ext uri="{FF2B5EF4-FFF2-40B4-BE49-F238E27FC236}">
                <a16:creationId xmlns:a16="http://schemas.microsoft.com/office/drawing/2014/main" id="{62AA9F21-E546-DCF1-4F89-042F761FE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49" y="1727200"/>
            <a:ext cx="3581400" cy="1701800"/>
          </a:xfrm>
          <a:prstGeom prst="rect">
            <a:avLst/>
          </a:prstGeom>
        </p:spPr>
      </p:pic>
      <p:pic>
        <p:nvPicPr>
          <p:cNvPr id="10" name="Picture 9" descr="A table with numbers and words&#10;&#10;Description automatically generated">
            <a:extLst>
              <a:ext uri="{FF2B5EF4-FFF2-40B4-BE49-F238E27FC236}">
                <a16:creationId xmlns:a16="http://schemas.microsoft.com/office/drawing/2014/main" id="{73432FE9-8993-9963-E85D-44DF7EACE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350" y="1727200"/>
            <a:ext cx="3898900" cy="2882900"/>
          </a:xfrm>
          <a:prstGeom prst="rect">
            <a:avLst/>
          </a:prstGeom>
        </p:spPr>
      </p:pic>
      <p:pic>
        <p:nvPicPr>
          <p:cNvPr id="13" name="Picture 12" descr="A white and grey grid with black text&#10;&#10;Description automatically generated">
            <a:extLst>
              <a:ext uri="{FF2B5EF4-FFF2-40B4-BE49-F238E27FC236}">
                <a16:creationId xmlns:a16="http://schemas.microsoft.com/office/drawing/2014/main" id="{83CF95B0-9498-FABD-3CAA-82A908A6A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1851" y="1727200"/>
            <a:ext cx="3987800" cy="1866900"/>
          </a:xfrm>
          <a:prstGeom prst="rect">
            <a:avLst/>
          </a:prstGeom>
        </p:spPr>
      </p:pic>
    </p:spTree>
    <p:extLst>
      <p:ext uri="{BB962C8B-B14F-4D97-AF65-F5344CB8AC3E}">
        <p14:creationId xmlns:p14="http://schemas.microsoft.com/office/powerpoint/2010/main" val="3123084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237B64-3E37-B8DB-9F8C-7184CCA2F1E5}"/>
              </a:ext>
            </a:extLst>
          </p:cNvPr>
          <p:cNvSpPr>
            <a:spLocks noGrp="1"/>
          </p:cNvSpPr>
          <p:nvPr>
            <p:ph type="title"/>
          </p:nvPr>
        </p:nvSpPr>
        <p:spPr>
          <a:xfrm>
            <a:off x="838200" y="484372"/>
            <a:ext cx="10515600" cy="480131"/>
          </a:xfrm>
        </p:spPr>
        <p:txBody>
          <a:bodyPr/>
          <a:lstStyle/>
          <a:p>
            <a:r>
              <a:rPr lang="en-US" dirty="0"/>
              <a:t>Peru</a:t>
            </a:r>
          </a:p>
        </p:txBody>
      </p:sp>
      <p:sp>
        <p:nvSpPr>
          <p:cNvPr id="2" name="Footer Placeholder 1">
            <a:extLst>
              <a:ext uri="{FF2B5EF4-FFF2-40B4-BE49-F238E27FC236}">
                <a16:creationId xmlns:a16="http://schemas.microsoft.com/office/drawing/2014/main" id="{F34C8E37-26C0-910B-1041-07D6F4C433A2}"/>
              </a:ext>
            </a:extLst>
          </p:cNvPr>
          <p:cNvSpPr>
            <a:spLocks noGrp="1"/>
          </p:cNvSpPr>
          <p:nvPr>
            <p:ph type="ftr" sz="quarter" idx="10"/>
          </p:nvPr>
        </p:nvSpPr>
        <p:spPr/>
        <p:txBody>
          <a:bodyPr/>
          <a:lstStyle/>
          <a:p>
            <a:r>
              <a:rPr lang="en-US" dirty="0"/>
              <a:t>Zicklin Bright Index</a:t>
            </a:r>
          </a:p>
        </p:txBody>
      </p:sp>
      <p:sp>
        <p:nvSpPr>
          <p:cNvPr id="3" name="Slide Number Placeholder 2">
            <a:extLst>
              <a:ext uri="{FF2B5EF4-FFF2-40B4-BE49-F238E27FC236}">
                <a16:creationId xmlns:a16="http://schemas.microsoft.com/office/drawing/2014/main" id="{EACE4287-2C96-0BAB-C5FC-FC59901CA777}"/>
              </a:ext>
            </a:extLst>
          </p:cNvPr>
          <p:cNvSpPr>
            <a:spLocks noGrp="1"/>
          </p:cNvSpPr>
          <p:nvPr>
            <p:ph type="sldNum" sz="quarter" idx="11"/>
          </p:nvPr>
        </p:nvSpPr>
        <p:spPr/>
        <p:txBody>
          <a:bodyPr/>
          <a:lstStyle/>
          <a:p>
            <a:fld id="{DD253308-F9C5-4FCB-8415-6DEE77C16A35}" type="slidenum">
              <a:rPr lang="en-US" smtClean="0"/>
              <a:pPr/>
              <a:t>22</a:t>
            </a:fld>
            <a:endParaRPr lang="en-US"/>
          </a:p>
        </p:txBody>
      </p:sp>
      <p:pic>
        <p:nvPicPr>
          <p:cNvPr id="6" name="Picture 5" descr="A screenshot of a phone&#10;&#10;Description automatically generated">
            <a:extLst>
              <a:ext uri="{FF2B5EF4-FFF2-40B4-BE49-F238E27FC236}">
                <a16:creationId xmlns:a16="http://schemas.microsoft.com/office/drawing/2014/main" id="{675FE173-A1AB-D7C0-3017-D04267B6D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16" y="1231868"/>
            <a:ext cx="4351498" cy="977413"/>
          </a:xfrm>
          <a:prstGeom prst="rect">
            <a:avLst/>
          </a:prstGeom>
        </p:spPr>
      </p:pic>
      <p:pic>
        <p:nvPicPr>
          <p:cNvPr id="10" name="Picture 9" descr="A table with numbers and text&#10;&#10;Description automatically generated">
            <a:extLst>
              <a:ext uri="{FF2B5EF4-FFF2-40B4-BE49-F238E27FC236}">
                <a16:creationId xmlns:a16="http://schemas.microsoft.com/office/drawing/2014/main" id="{16BC857F-10C3-18FC-F4B5-F964E0D4B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16" y="2605376"/>
            <a:ext cx="4351498" cy="3427642"/>
          </a:xfrm>
          <a:prstGeom prst="rect">
            <a:avLst/>
          </a:prstGeom>
        </p:spPr>
      </p:pic>
      <p:pic>
        <p:nvPicPr>
          <p:cNvPr id="13" name="Picture 12" descr="A screenshot of a graph&#10;&#10;Description automatically generated">
            <a:extLst>
              <a:ext uri="{FF2B5EF4-FFF2-40B4-BE49-F238E27FC236}">
                <a16:creationId xmlns:a16="http://schemas.microsoft.com/office/drawing/2014/main" id="{A3916EF9-8550-869E-D473-118015CADA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209281"/>
            <a:ext cx="4508500" cy="2349500"/>
          </a:xfrm>
          <a:prstGeom prst="rect">
            <a:avLst/>
          </a:prstGeom>
        </p:spPr>
      </p:pic>
    </p:spTree>
    <p:extLst>
      <p:ext uri="{BB962C8B-B14F-4D97-AF65-F5344CB8AC3E}">
        <p14:creationId xmlns:p14="http://schemas.microsoft.com/office/powerpoint/2010/main" val="2544051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3D4A9D2-2FFD-6CFD-E41E-E702BB7839A9}"/>
              </a:ext>
            </a:extLst>
          </p:cNvPr>
          <p:cNvSpPr>
            <a:spLocks noGrp="1"/>
          </p:cNvSpPr>
          <p:nvPr>
            <p:ph type="ftr" sz="quarter" idx="10"/>
          </p:nvPr>
        </p:nvSpPr>
        <p:spPr/>
        <p:txBody>
          <a:bodyPr>
            <a:normAutofit/>
          </a:bodyPr>
          <a:lstStyle/>
          <a:p>
            <a:pPr>
              <a:spcAft>
                <a:spcPts val="600"/>
              </a:spcAft>
            </a:pPr>
            <a:r>
              <a:rPr lang="en-US" dirty="0">
                <a:solidFill>
                  <a:schemeClr val="bg1">
                    <a:alpha val="60000"/>
                  </a:schemeClr>
                </a:solidFill>
              </a:rPr>
              <a:t>Zicklin Bright Index</a:t>
            </a:r>
          </a:p>
        </p:txBody>
      </p:sp>
      <p:sp>
        <p:nvSpPr>
          <p:cNvPr id="8" name="Rectangle 7">
            <a:extLst>
              <a:ext uri="{FF2B5EF4-FFF2-40B4-BE49-F238E27FC236}">
                <a16:creationId xmlns:a16="http://schemas.microsoft.com/office/drawing/2014/main" id="{1FCB07C8-A0E7-F20C-19B7-FBC5B3CCD56A}"/>
              </a:ext>
            </a:extLst>
          </p:cNvPr>
          <p:cNvSpPr/>
          <p:nvPr/>
        </p:nvSpPr>
        <p:spPr>
          <a:xfrm>
            <a:off x="0" y="196931"/>
            <a:ext cx="12192000" cy="144915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681AE38-B6E3-6F9B-2BA2-11A33AAA8C3B}"/>
              </a:ext>
            </a:extLst>
          </p:cNvPr>
          <p:cNvSpPr>
            <a:spLocks noGrp="1"/>
          </p:cNvSpPr>
          <p:nvPr>
            <p:ph type="sldNum" sz="quarter" idx="11"/>
          </p:nvPr>
        </p:nvSpPr>
        <p:spPr/>
        <p:txBody>
          <a:bodyPr>
            <a:normAutofit/>
          </a:bodyPr>
          <a:lstStyle/>
          <a:p>
            <a:pPr>
              <a:spcAft>
                <a:spcPts val="600"/>
              </a:spcAft>
            </a:pPr>
            <a:fld id="{DD253308-F9C5-4FCB-8415-6DEE77C16A35}" type="slidenum">
              <a:rPr lang="en-US">
                <a:solidFill>
                  <a:schemeClr val="bg1">
                    <a:alpha val="60000"/>
                  </a:schemeClr>
                </a:solidFill>
              </a:rPr>
              <a:pPr>
                <a:spcAft>
                  <a:spcPts val="600"/>
                </a:spcAft>
              </a:pPr>
              <a:t>23</a:t>
            </a:fld>
            <a:endParaRPr lang="en-US">
              <a:solidFill>
                <a:schemeClr val="bg1">
                  <a:alpha val="60000"/>
                </a:schemeClr>
              </a:solidFill>
            </a:endParaRPr>
          </a:p>
        </p:txBody>
      </p:sp>
      <p:sp>
        <p:nvSpPr>
          <p:cNvPr id="6" name="Title 5">
            <a:extLst>
              <a:ext uri="{FF2B5EF4-FFF2-40B4-BE49-F238E27FC236}">
                <a16:creationId xmlns:a16="http://schemas.microsoft.com/office/drawing/2014/main" id="{0D284B97-62FA-CDD4-8F8A-05A6550E90DC}"/>
              </a:ext>
            </a:extLst>
          </p:cNvPr>
          <p:cNvSpPr>
            <a:spLocks noGrp="1"/>
          </p:cNvSpPr>
          <p:nvPr>
            <p:ph type="title"/>
          </p:nvPr>
        </p:nvSpPr>
        <p:spPr>
          <a:xfrm>
            <a:off x="512283" y="696263"/>
            <a:ext cx="11201520" cy="480131"/>
          </a:xfrm>
        </p:spPr>
        <p:txBody>
          <a:bodyPr anchor="ctr">
            <a:normAutofit fontScale="90000"/>
          </a:bodyPr>
          <a:lstStyle/>
          <a:p>
            <a:pPr algn="ctr"/>
            <a:r>
              <a:rPr lang="en-US" sz="4800" dirty="0"/>
              <a:t>Results in Context:</a:t>
            </a:r>
            <a:br>
              <a:rPr lang="en-US" sz="4800" dirty="0"/>
            </a:br>
            <a:r>
              <a:rPr lang="en-US" sz="4800" dirty="0"/>
              <a:t>Colombian Companies Lead the ZBI Ranking</a:t>
            </a:r>
          </a:p>
        </p:txBody>
      </p:sp>
      <p:pic>
        <p:nvPicPr>
          <p:cNvPr id="3" name="Picture 2" descr="A flag flying over a city&#10;&#10;Description automatically generated">
            <a:extLst>
              <a:ext uri="{FF2B5EF4-FFF2-40B4-BE49-F238E27FC236}">
                <a16:creationId xmlns:a16="http://schemas.microsoft.com/office/drawing/2014/main" id="{F7E3A965-8FC2-3CC2-B64A-2AF791B0F16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8039" y="2606584"/>
            <a:ext cx="3923362" cy="2210345"/>
          </a:xfrm>
          <a:prstGeom prst="rect">
            <a:avLst/>
          </a:prstGeom>
        </p:spPr>
      </p:pic>
      <p:pic>
        <p:nvPicPr>
          <p:cNvPr id="10" name="Picture 9" descr="A close-up of a flag&#10;&#10;Description automatically generated">
            <a:extLst>
              <a:ext uri="{FF2B5EF4-FFF2-40B4-BE49-F238E27FC236}">
                <a16:creationId xmlns:a16="http://schemas.microsoft.com/office/drawing/2014/main" id="{E85965D2-35BB-0798-833D-0211E80C890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88970" y="2606584"/>
            <a:ext cx="3923362" cy="2210345"/>
          </a:xfrm>
          <a:prstGeom prst="rect">
            <a:avLst/>
          </a:prstGeom>
        </p:spPr>
      </p:pic>
      <p:pic>
        <p:nvPicPr>
          <p:cNvPr id="12" name="Picture 11" descr="A flag with a bird on it&#10;&#10;Description automatically generated">
            <a:extLst>
              <a:ext uri="{FF2B5EF4-FFF2-40B4-BE49-F238E27FC236}">
                <a16:creationId xmlns:a16="http://schemas.microsoft.com/office/drawing/2014/main" id="{0F1B0981-76FE-18CD-301E-1E5838B1EAC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349901" y="2606585"/>
            <a:ext cx="3614060" cy="2210344"/>
          </a:xfrm>
          <a:prstGeom prst="rect">
            <a:avLst/>
          </a:prstGeom>
        </p:spPr>
      </p:pic>
      <p:sp>
        <p:nvSpPr>
          <p:cNvPr id="15" name="TextBox 14">
            <a:extLst>
              <a:ext uri="{FF2B5EF4-FFF2-40B4-BE49-F238E27FC236}">
                <a16:creationId xmlns:a16="http://schemas.microsoft.com/office/drawing/2014/main" id="{1ED8A213-45CE-4D8B-09CD-3AEA6239EF8A}"/>
              </a:ext>
            </a:extLst>
          </p:cNvPr>
          <p:cNvSpPr txBox="1"/>
          <p:nvPr/>
        </p:nvSpPr>
        <p:spPr>
          <a:xfrm>
            <a:off x="1740684" y="1880783"/>
            <a:ext cx="898072" cy="584775"/>
          </a:xfrm>
          <a:prstGeom prst="rect">
            <a:avLst/>
          </a:prstGeom>
          <a:noFill/>
        </p:spPr>
        <p:txBody>
          <a:bodyPr wrap="square" rtlCol="0">
            <a:spAutoFit/>
          </a:bodyPr>
          <a:lstStyle/>
          <a:p>
            <a:r>
              <a:rPr lang="en-US" sz="3200" b="1" dirty="0">
                <a:solidFill>
                  <a:schemeClr val="bg1"/>
                </a:solidFill>
              </a:rPr>
              <a:t>1</a:t>
            </a:r>
          </a:p>
        </p:txBody>
      </p:sp>
      <p:sp>
        <p:nvSpPr>
          <p:cNvPr id="16" name="TextBox 15">
            <a:extLst>
              <a:ext uri="{FF2B5EF4-FFF2-40B4-BE49-F238E27FC236}">
                <a16:creationId xmlns:a16="http://schemas.microsoft.com/office/drawing/2014/main" id="{B771D6C7-5635-E82B-E4D3-C1E5D779C7DA}"/>
              </a:ext>
            </a:extLst>
          </p:cNvPr>
          <p:cNvSpPr txBox="1"/>
          <p:nvPr/>
        </p:nvSpPr>
        <p:spPr>
          <a:xfrm>
            <a:off x="6096000" y="1880782"/>
            <a:ext cx="898072" cy="584775"/>
          </a:xfrm>
          <a:prstGeom prst="rect">
            <a:avLst/>
          </a:prstGeom>
          <a:noFill/>
        </p:spPr>
        <p:txBody>
          <a:bodyPr wrap="square" rtlCol="0">
            <a:spAutoFit/>
          </a:bodyPr>
          <a:lstStyle/>
          <a:p>
            <a:r>
              <a:rPr lang="en-US" sz="3200" b="1" dirty="0">
                <a:solidFill>
                  <a:schemeClr val="bg1"/>
                </a:solidFill>
              </a:rPr>
              <a:t>2</a:t>
            </a:r>
          </a:p>
        </p:txBody>
      </p:sp>
      <p:sp>
        <p:nvSpPr>
          <p:cNvPr id="17" name="TextBox 16">
            <a:extLst>
              <a:ext uri="{FF2B5EF4-FFF2-40B4-BE49-F238E27FC236}">
                <a16:creationId xmlns:a16="http://schemas.microsoft.com/office/drawing/2014/main" id="{CD6837E1-6495-BDFF-954E-50CD5A6BD897}"/>
              </a:ext>
            </a:extLst>
          </p:cNvPr>
          <p:cNvSpPr txBox="1"/>
          <p:nvPr/>
        </p:nvSpPr>
        <p:spPr>
          <a:xfrm>
            <a:off x="10156931" y="1880781"/>
            <a:ext cx="898072" cy="584775"/>
          </a:xfrm>
          <a:prstGeom prst="rect">
            <a:avLst/>
          </a:prstGeom>
          <a:noFill/>
        </p:spPr>
        <p:txBody>
          <a:bodyPr wrap="square" rtlCol="0">
            <a:spAutoFit/>
          </a:bodyPr>
          <a:lstStyle/>
          <a:p>
            <a:r>
              <a:rPr lang="en-US" sz="3200" b="1" dirty="0">
                <a:solidFill>
                  <a:schemeClr val="bg1"/>
                </a:solidFill>
              </a:rPr>
              <a:t>3</a:t>
            </a:r>
          </a:p>
        </p:txBody>
      </p:sp>
      <p:sp>
        <p:nvSpPr>
          <p:cNvPr id="18" name="TextBox 17">
            <a:extLst>
              <a:ext uri="{FF2B5EF4-FFF2-40B4-BE49-F238E27FC236}">
                <a16:creationId xmlns:a16="http://schemas.microsoft.com/office/drawing/2014/main" id="{365899B7-0658-BF0B-3ED1-A5B6A0DA0541}"/>
              </a:ext>
            </a:extLst>
          </p:cNvPr>
          <p:cNvSpPr txBox="1"/>
          <p:nvPr/>
        </p:nvSpPr>
        <p:spPr>
          <a:xfrm>
            <a:off x="1051647" y="4957955"/>
            <a:ext cx="2276145" cy="584775"/>
          </a:xfrm>
          <a:prstGeom prst="rect">
            <a:avLst/>
          </a:prstGeom>
          <a:noFill/>
        </p:spPr>
        <p:txBody>
          <a:bodyPr wrap="square" rtlCol="0">
            <a:spAutoFit/>
          </a:bodyPr>
          <a:lstStyle/>
          <a:p>
            <a:r>
              <a:rPr lang="en-US" sz="3200" dirty="0">
                <a:solidFill>
                  <a:schemeClr val="bg1"/>
                </a:solidFill>
              </a:rPr>
              <a:t>Colombia</a:t>
            </a:r>
          </a:p>
        </p:txBody>
      </p:sp>
      <p:sp>
        <p:nvSpPr>
          <p:cNvPr id="19" name="TextBox 18">
            <a:extLst>
              <a:ext uri="{FF2B5EF4-FFF2-40B4-BE49-F238E27FC236}">
                <a16:creationId xmlns:a16="http://schemas.microsoft.com/office/drawing/2014/main" id="{0BB16629-8F71-F509-9125-31E598DD011F}"/>
              </a:ext>
            </a:extLst>
          </p:cNvPr>
          <p:cNvSpPr txBox="1"/>
          <p:nvPr/>
        </p:nvSpPr>
        <p:spPr>
          <a:xfrm>
            <a:off x="5596433" y="4957955"/>
            <a:ext cx="2276145" cy="584775"/>
          </a:xfrm>
          <a:prstGeom prst="rect">
            <a:avLst/>
          </a:prstGeom>
          <a:noFill/>
        </p:spPr>
        <p:txBody>
          <a:bodyPr wrap="square" rtlCol="0">
            <a:spAutoFit/>
          </a:bodyPr>
          <a:lstStyle/>
          <a:p>
            <a:r>
              <a:rPr lang="en-US" sz="3200" dirty="0">
                <a:solidFill>
                  <a:schemeClr val="bg1"/>
                </a:solidFill>
              </a:rPr>
              <a:t>Peru</a:t>
            </a:r>
          </a:p>
        </p:txBody>
      </p:sp>
      <p:sp>
        <p:nvSpPr>
          <p:cNvPr id="20" name="TextBox 19">
            <a:extLst>
              <a:ext uri="{FF2B5EF4-FFF2-40B4-BE49-F238E27FC236}">
                <a16:creationId xmlns:a16="http://schemas.microsoft.com/office/drawing/2014/main" id="{68E54734-C9BC-351E-A348-CC81D0828D15}"/>
              </a:ext>
            </a:extLst>
          </p:cNvPr>
          <p:cNvSpPr txBox="1"/>
          <p:nvPr/>
        </p:nvSpPr>
        <p:spPr>
          <a:xfrm>
            <a:off x="9437658" y="4961852"/>
            <a:ext cx="2276145" cy="584775"/>
          </a:xfrm>
          <a:prstGeom prst="rect">
            <a:avLst/>
          </a:prstGeom>
          <a:noFill/>
        </p:spPr>
        <p:txBody>
          <a:bodyPr wrap="square" rtlCol="0">
            <a:spAutoFit/>
          </a:bodyPr>
          <a:lstStyle/>
          <a:p>
            <a:r>
              <a:rPr lang="en-US" sz="3200" dirty="0">
                <a:solidFill>
                  <a:schemeClr val="bg1"/>
                </a:solidFill>
              </a:rPr>
              <a:t>Ecuador</a:t>
            </a:r>
          </a:p>
        </p:txBody>
      </p:sp>
    </p:spTree>
    <p:extLst>
      <p:ext uri="{BB962C8B-B14F-4D97-AF65-F5344CB8AC3E}">
        <p14:creationId xmlns:p14="http://schemas.microsoft.com/office/powerpoint/2010/main" val="408288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BB9460-DAF9-6AA5-1CD2-8E7D62BA83D9}"/>
              </a:ext>
            </a:extLst>
          </p:cNvPr>
          <p:cNvSpPr>
            <a:spLocks noGrp="1"/>
          </p:cNvSpPr>
          <p:nvPr>
            <p:ph type="title"/>
          </p:nvPr>
        </p:nvSpPr>
        <p:spPr>
          <a:xfrm>
            <a:off x="7951637" y="2638412"/>
            <a:ext cx="4088083" cy="1255728"/>
          </a:xfrm>
        </p:spPr>
        <p:txBody>
          <a:bodyPr/>
          <a:lstStyle/>
          <a:p>
            <a:r>
              <a:rPr lang="en-US" dirty="0"/>
              <a:t>ZBI Results Compared with Other Rankings</a:t>
            </a:r>
          </a:p>
        </p:txBody>
      </p:sp>
      <p:sp>
        <p:nvSpPr>
          <p:cNvPr id="3" name="Footer Placeholder 2">
            <a:extLst>
              <a:ext uri="{FF2B5EF4-FFF2-40B4-BE49-F238E27FC236}">
                <a16:creationId xmlns:a16="http://schemas.microsoft.com/office/drawing/2014/main" id="{43621888-5CC1-1FE7-0771-319DA55A9618}"/>
              </a:ext>
            </a:extLst>
          </p:cNvPr>
          <p:cNvSpPr>
            <a:spLocks noGrp="1"/>
          </p:cNvSpPr>
          <p:nvPr>
            <p:ph type="ftr" sz="quarter" idx="10"/>
          </p:nvPr>
        </p:nvSpPr>
        <p:spPr/>
        <p:txBody>
          <a:bodyPr/>
          <a:lstStyle/>
          <a:p>
            <a:r>
              <a:rPr lang="en-US" dirty="0"/>
              <a:t>Zicklin Bright Index</a:t>
            </a:r>
          </a:p>
        </p:txBody>
      </p:sp>
      <p:sp>
        <p:nvSpPr>
          <p:cNvPr id="4" name="Slide Number Placeholder 3">
            <a:extLst>
              <a:ext uri="{FF2B5EF4-FFF2-40B4-BE49-F238E27FC236}">
                <a16:creationId xmlns:a16="http://schemas.microsoft.com/office/drawing/2014/main" id="{A2B53B18-53E3-1C28-B93A-13D2B64B988B}"/>
              </a:ext>
            </a:extLst>
          </p:cNvPr>
          <p:cNvSpPr>
            <a:spLocks noGrp="1"/>
          </p:cNvSpPr>
          <p:nvPr>
            <p:ph type="sldNum" sz="quarter" idx="11"/>
          </p:nvPr>
        </p:nvSpPr>
        <p:spPr/>
        <p:txBody>
          <a:bodyPr/>
          <a:lstStyle/>
          <a:p>
            <a:fld id="{DD253308-F9C5-4FCB-8415-6DEE77C16A35}" type="slidenum">
              <a:rPr lang="en-US" smtClean="0"/>
              <a:pPr/>
              <a:t>24</a:t>
            </a:fld>
            <a:endParaRPr lang="en-US"/>
          </a:p>
        </p:txBody>
      </p:sp>
      <p:sp>
        <p:nvSpPr>
          <p:cNvPr id="8" name="Rectangle 7">
            <a:extLst>
              <a:ext uri="{FF2B5EF4-FFF2-40B4-BE49-F238E27FC236}">
                <a16:creationId xmlns:a16="http://schemas.microsoft.com/office/drawing/2014/main" id="{CCFB97B2-A03A-950D-2177-83DB6582EA2C}"/>
              </a:ext>
            </a:extLst>
          </p:cNvPr>
          <p:cNvSpPr/>
          <p:nvPr/>
        </p:nvSpPr>
        <p:spPr>
          <a:xfrm>
            <a:off x="7419977" y="0"/>
            <a:ext cx="4772023" cy="29638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FB1AC2-08B8-86D7-DA60-AEE4C0BBE41C}"/>
              </a:ext>
            </a:extLst>
          </p:cNvPr>
          <p:cNvSpPr/>
          <p:nvPr/>
        </p:nvSpPr>
        <p:spPr>
          <a:xfrm>
            <a:off x="7454273" y="3874611"/>
            <a:ext cx="4737728" cy="26125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DFDAC4-2456-76C1-8C34-CE731CCAFF7D}"/>
              </a:ext>
            </a:extLst>
          </p:cNvPr>
          <p:cNvSpPr txBox="1"/>
          <p:nvPr/>
        </p:nvSpPr>
        <p:spPr>
          <a:xfrm>
            <a:off x="338521" y="2828835"/>
            <a:ext cx="6361537" cy="1200329"/>
          </a:xfrm>
          <a:prstGeom prst="rect">
            <a:avLst/>
          </a:prstGeom>
          <a:noFill/>
        </p:spPr>
        <p:txBody>
          <a:bodyPr wrap="square">
            <a:spAutoFit/>
          </a:bodyPr>
          <a:lstStyle/>
          <a:p>
            <a:pPr algn="l" rtl="0" fontAlgn="base">
              <a:spcBef>
                <a:spcPts val="0"/>
              </a:spcBef>
              <a:spcAft>
                <a:spcPts val="0"/>
              </a:spcAft>
            </a:pPr>
            <a:r>
              <a:rPr lang="en-US" sz="1800" b="0" i="0" u="none" strike="noStrike" dirty="0">
                <a:solidFill>
                  <a:schemeClr val="accent1"/>
                </a:solidFill>
                <a:effectLst/>
                <a:latin typeface="Arial" panose="020B0604020202020204" pitchFamily="34" charset="0"/>
              </a:rPr>
              <a:t>We compare our results with: </a:t>
            </a:r>
          </a:p>
          <a:p>
            <a:pPr marL="285750" indent="-285750" algn="l" rtl="0" fontAlgn="base">
              <a:spcBef>
                <a:spcPts val="0"/>
              </a:spcBef>
              <a:spcAft>
                <a:spcPts val="0"/>
              </a:spcAft>
              <a:buFont typeface="Arial" panose="020B0604020202020204" pitchFamily="34" charset="0"/>
              <a:buChar char="•"/>
            </a:pPr>
            <a:r>
              <a:rPr lang="en-US" sz="1800" b="0" i="0" u="none" strike="noStrike" dirty="0">
                <a:solidFill>
                  <a:schemeClr val="accent1"/>
                </a:solidFill>
                <a:effectLst/>
                <a:latin typeface="Arial" panose="020B0604020202020204" pitchFamily="34" charset="0"/>
              </a:rPr>
              <a:t>Transparency International's Corruption Perceptions Index</a:t>
            </a:r>
            <a:endParaRPr lang="en-US" dirty="0">
              <a:solidFill>
                <a:schemeClr val="accent1"/>
              </a:solidFill>
              <a:latin typeface="Arial" panose="020B0604020202020204" pitchFamily="34" charset="0"/>
            </a:endParaRPr>
          </a:p>
          <a:p>
            <a:pPr marL="285750" indent="-285750" algn="l" rtl="0" fontAlgn="base">
              <a:spcBef>
                <a:spcPts val="0"/>
              </a:spcBef>
              <a:spcAft>
                <a:spcPts val="0"/>
              </a:spcAft>
              <a:buFont typeface="Arial" panose="020B0604020202020204" pitchFamily="34" charset="0"/>
              <a:buChar char="•"/>
            </a:pPr>
            <a:r>
              <a:rPr lang="en-US" sz="1800" b="0" i="0" u="none" strike="noStrike" dirty="0">
                <a:solidFill>
                  <a:schemeClr val="accent1"/>
                </a:solidFill>
                <a:effectLst/>
                <a:latin typeface="Arial" panose="020B0604020202020204" pitchFamily="34" charset="0"/>
              </a:rPr>
              <a:t>World Bank's Ease of Doing Business Index</a:t>
            </a:r>
            <a:endParaRPr lang="en-US" dirty="0">
              <a:solidFill>
                <a:schemeClr val="accent1"/>
              </a:solidFill>
              <a:latin typeface="Arial" panose="020B0604020202020204" pitchFamily="34" charset="0"/>
            </a:endParaRPr>
          </a:p>
          <a:p>
            <a:pPr marL="285750" indent="-285750" algn="l" rtl="0" fontAlgn="base">
              <a:spcBef>
                <a:spcPts val="0"/>
              </a:spcBef>
              <a:spcAft>
                <a:spcPts val="0"/>
              </a:spcAft>
              <a:buFont typeface="Arial" panose="020B0604020202020204" pitchFamily="34" charset="0"/>
              <a:buChar char="•"/>
            </a:pPr>
            <a:r>
              <a:rPr lang="en-US" sz="1800" b="0" i="0" u="none" strike="noStrike" dirty="0">
                <a:solidFill>
                  <a:schemeClr val="accent1"/>
                </a:solidFill>
                <a:effectLst/>
                <a:latin typeface="Arial" panose="020B0604020202020204" pitchFamily="34" charset="0"/>
              </a:rPr>
              <a:t>Freedom in the World Report by Freedom House</a:t>
            </a:r>
            <a:endParaRPr lang="en-US" sz="1800" b="0" i="0" u="none" strike="noStrike" dirty="0">
              <a:solidFill>
                <a:schemeClr val="accent1"/>
              </a:solidFill>
              <a:effectLst/>
              <a:latin typeface="Noto Sans Symbols"/>
            </a:endParaRPr>
          </a:p>
        </p:txBody>
      </p:sp>
    </p:spTree>
    <p:extLst>
      <p:ext uri="{BB962C8B-B14F-4D97-AF65-F5344CB8AC3E}">
        <p14:creationId xmlns:p14="http://schemas.microsoft.com/office/powerpoint/2010/main" val="4290053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55AB6C-4581-9C68-8F85-06A11404FC6E}"/>
              </a:ext>
            </a:extLst>
          </p:cNvPr>
          <p:cNvSpPr>
            <a:spLocks noGrp="1"/>
          </p:cNvSpPr>
          <p:nvPr>
            <p:ph type="title"/>
          </p:nvPr>
        </p:nvSpPr>
        <p:spPr>
          <a:xfrm>
            <a:off x="838199" y="477992"/>
            <a:ext cx="10515600" cy="480131"/>
          </a:xfrm>
        </p:spPr>
        <p:txBody>
          <a:bodyPr/>
          <a:lstStyle/>
          <a:p>
            <a:r>
              <a:rPr lang="en-US" dirty="0"/>
              <a:t>Transparency International’s 2022 Corruption Perceptions Index</a:t>
            </a:r>
          </a:p>
        </p:txBody>
      </p:sp>
      <p:sp>
        <p:nvSpPr>
          <p:cNvPr id="5" name="Footer Placeholder 4">
            <a:extLst>
              <a:ext uri="{FF2B5EF4-FFF2-40B4-BE49-F238E27FC236}">
                <a16:creationId xmlns:a16="http://schemas.microsoft.com/office/drawing/2014/main" id="{FD1FCDBD-1511-6D61-F614-B4DE48ECF3D1}"/>
              </a:ext>
            </a:extLst>
          </p:cNvPr>
          <p:cNvSpPr>
            <a:spLocks noGrp="1"/>
          </p:cNvSpPr>
          <p:nvPr>
            <p:ph type="ftr" sz="quarter" idx="10"/>
          </p:nvPr>
        </p:nvSpPr>
        <p:spPr/>
        <p:txBody>
          <a:bodyPr/>
          <a:lstStyle/>
          <a:p>
            <a:r>
              <a:rPr lang="en-US" dirty="0"/>
              <a:t>Zicklin Bright Index</a:t>
            </a:r>
          </a:p>
        </p:txBody>
      </p:sp>
      <p:sp>
        <p:nvSpPr>
          <p:cNvPr id="6" name="Slide Number Placeholder 5">
            <a:extLst>
              <a:ext uri="{FF2B5EF4-FFF2-40B4-BE49-F238E27FC236}">
                <a16:creationId xmlns:a16="http://schemas.microsoft.com/office/drawing/2014/main" id="{CFC1783E-C4B5-63EE-79A8-46D140460D23}"/>
              </a:ext>
            </a:extLst>
          </p:cNvPr>
          <p:cNvSpPr>
            <a:spLocks noGrp="1"/>
          </p:cNvSpPr>
          <p:nvPr>
            <p:ph type="sldNum" sz="quarter" idx="11"/>
          </p:nvPr>
        </p:nvSpPr>
        <p:spPr/>
        <p:txBody>
          <a:bodyPr/>
          <a:lstStyle/>
          <a:p>
            <a:fld id="{DD253308-F9C5-4FCB-8415-6DEE77C16A35}" type="slidenum">
              <a:rPr lang="en-US" smtClean="0"/>
              <a:pPr/>
              <a:t>25</a:t>
            </a:fld>
            <a:endParaRPr lang="en-US"/>
          </a:p>
        </p:txBody>
      </p:sp>
      <p:sp>
        <p:nvSpPr>
          <p:cNvPr id="9" name="Rounded Rectangle 8">
            <a:extLst>
              <a:ext uri="{FF2B5EF4-FFF2-40B4-BE49-F238E27FC236}">
                <a16:creationId xmlns:a16="http://schemas.microsoft.com/office/drawing/2014/main" id="{E3ABB34F-14D0-4CEC-AD09-0C7673A33FAA}"/>
              </a:ext>
            </a:extLst>
          </p:cNvPr>
          <p:cNvSpPr/>
          <p:nvPr/>
        </p:nvSpPr>
        <p:spPr>
          <a:xfrm>
            <a:off x="187615" y="2529062"/>
            <a:ext cx="3333509" cy="21644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Colombia: 91</a:t>
            </a:r>
          </a:p>
        </p:txBody>
      </p:sp>
      <p:sp>
        <p:nvSpPr>
          <p:cNvPr id="10" name="Right Arrow 9">
            <a:extLst>
              <a:ext uri="{FF2B5EF4-FFF2-40B4-BE49-F238E27FC236}">
                <a16:creationId xmlns:a16="http://schemas.microsoft.com/office/drawing/2014/main" id="{31EE746D-C7AF-3D1A-9FE8-1FFBF4145C1D}"/>
              </a:ext>
            </a:extLst>
          </p:cNvPr>
          <p:cNvSpPr/>
          <p:nvPr/>
        </p:nvSpPr>
        <p:spPr>
          <a:xfrm>
            <a:off x="3584375" y="3466614"/>
            <a:ext cx="749993" cy="324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D68C3E17-0804-88A4-EEEB-36D6A4C248D8}"/>
              </a:ext>
            </a:extLst>
          </p:cNvPr>
          <p:cNvSpPr/>
          <p:nvPr/>
        </p:nvSpPr>
        <p:spPr>
          <a:xfrm>
            <a:off x="4429245" y="2546427"/>
            <a:ext cx="3333509" cy="21644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Peru: 101</a:t>
            </a:r>
          </a:p>
        </p:txBody>
      </p:sp>
      <p:sp>
        <p:nvSpPr>
          <p:cNvPr id="13" name="Rounded Rectangle 12">
            <a:extLst>
              <a:ext uri="{FF2B5EF4-FFF2-40B4-BE49-F238E27FC236}">
                <a16:creationId xmlns:a16="http://schemas.microsoft.com/office/drawing/2014/main" id="{44D22A9C-0D9B-EC51-3BD6-1255BA648FDC}"/>
              </a:ext>
            </a:extLst>
          </p:cNvPr>
          <p:cNvSpPr/>
          <p:nvPr/>
        </p:nvSpPr>
        <p:spPr>
          <a:xfrm>
            <a:off x="8670875" y="2546427"/>
            <a:ext cx="3333509" cy="21644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Ecuador: 101</a:t>
            </a:r>
          </a:p>
        </p:txBody>
      </p:sp>
      <p:sp>
        <p:nvSpPr>
          <p:cNvPr id="14" name="Right Arrow 13">
            <a:extLst>
              <a:ext uri="{FF2B5EF4-FFF2-40B4-BE49-F238E27FC236}">
                <a16:creationId xmlns:a16="http://schemas.microsoft.com/office/drawing/2014/main" id="{C3D056C8-9E98-D995-F6C3-31EA6EF32E7F}"/>
              </a:ext>
            </a:extLst>
          </p:cNvPr>
          <p:cNvSpPr/>
          <p:nvPr/>
        </p:nvSpPr>
        <p:spPr>
          <a:xfrm>
            <a:off x="7826005" y="3466613"/>
            <a:ext cx="749993" cy="324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816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55AB6C-4581-9C68-8F85-06A11404FC6E}"/>
              </a:ext>
            </a:extLst>
          </p:cNvPr>
          <p:cNvSpPr>
            <a:spLocks noGrp="1"/>
          </p:cNvSpPr>
          <p:nvPr>
            <p:ph type="title"/>
          </p:nvPr>
        </p:nvSpPr>
        <p:spPr/>
        <p:txBody>
          <a:bodyPr/>
          <a:lstStyle/>
          <a:p>
            <a:r>
              <a:rPr lang="en-US" dirty="0"/>
              <a:t>World Bank’s 2022 Ease of Doing Business Index</a:t>
            </a:r>
          </a:p>
        </p:txBody>
      </p:sp>
      <p:sp>
        <p:nvSpPr>
          <p:cNvPr id="5" name="Footer Placeholder 4">
            <a:extLst>
              <a:ext uri="{FF2B5EF4-FFF2-40B4-BE49-F238E27FC236}">
                <a16:creationId xmlns:a16="http://schemas.microsoft.com/office/drawing/2014/main" id="{FD1FCDBD-1511-6D61-F614-B4DE48ECF3D1}"/>
              </a:ext>
            </a:extLst>
          </p:cNvPr>
          <p:cNvSpPr>
            <a:spLocks noGrp="1"/>
          </p:cNvSpPr>
          <p:nvPr>
            <p:ph type="ftr" sz="quarter" idx="10"/>
          </p:nvPr>
        </p:nvSpPr>
        <p:spPr/>
        <p:txBody>
          <a:bodyPr/>
          <a:lstStyle/>
          <a:p>
            <a:r>
              <a:rPr lang="en-US" dirty="0"/>
              <a:t>Zicklin Bright Index</a:t>
            </a:r>
          </a:p>
        </p:txBody>
      </p:sp>
      <p:sp>
        <p:nvSpPr>
          <p:cNvPr id="6" name="Slide Number Placeholder 5">
            <a:extLst>
              <a:ext uri="{FF2B5EF4-FFF2-40B4-BE49-F238E27FC236}">
                <a16:creationId xmlns:a16="http://schemas.microsoft.com/office/drawing/2014/main" id="{CFC1783E-C4B5-63EE-79A8-46D140460D23}"/>
              </a:ext>
            </a:extLst>
          </p:cNvPr>
          <p:cNvSpPr>
            <a:spLocks noGrp="1"/>
          </p:cNvSpPr>
          <p:nvPr>
            <p:ph type="sldNum" sz="quarter" idx="11"/>
          </p:nvPr>
        </p:nvSpPr>
        <p:spPr/>
        <p:txBody>
          <a:bodyPr/>
          <a:lstStyle/>
          <a:p>
            <a:fld id="{DD253308-F9C5-4FCB-8415-6DEE77C16A35}" type="slidenum">
              <a:rPr lang="en-US" smtClean="0"/>
              <a:pPr/>
              <a:t>26</a:t>
            </a:fld>
            <a:endParaRPr lang="en-US"/>
          </a:p>
        </p:txBody>
      </p:sp>
      <p:sp>
        <p:nvSpPr>
          <p:cNvPr id="2" name="Rounded Rectangle 1">
            <a:extLst>
              <a:ext uri="{FF2B5EF4-FFF2-40B4-BE49-F238E27FC236}">
                <a16:creationId xmlns:a16="http://schemas.microsoft.com/office/drawing/2014/main" id="{B144A513-F4DC-AF9A-0297-00300CAADE9F}"/>
              </a:ext>
            </a:extLst>
          </p:cNvPr>
          <p:cNvSpPr/>
          <p:nvPr/>
        </p:nvSpPr>
        <p:spPr>
          <a:xfrm>
            <a:off x="187615" y="2529062"/>
            <a:ext cx="3333509" cy="21644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Colombia: 67</a:t>
            </a:r>
          </a:p>
        </p:txBody>
      </p:sp>
      <p:sp>
        <p:nvSpPr>
          <p:cNvPr id="3" name="Right Arrow 2">
            <a:extLst>
              <a:ext uri="{FF2B5EF4-FFF2-40B4-BE49-F238E27FC236}">
                <a16:creationId xmlns:a16="http://schemas.microsoft.com/office/drawing/2014/main" id="{985FFF14-DF64-C9ED-09BA-CCCD15B1A78D}"/>
              </a:ext>
            </a:extLst>
          </p:cNvPr>
          <p:cNvSpPr/>
          <p:nvPr/>
        </p:nvSpPr>
        <p:spPr>
          <a:xfrm>
            <a:off x="3584375" y="3466614"/>
            <a:ext cx="749993" cy="324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A28A2D7C-E189-E814-271C-935FA0E4849B}"/>
              </a:ext>
            </a:extLst>
          </p:cNvPr>
          <p:cNvSpPr/>
          <p:nvPr/>
        </p:nvSpPr>
        <p:spPr>
          <a:xfrm>
            <a:off x="4429245" y="2546427"/>
            <a:ext cx="3333509" cy="21644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Peru: 76</a:t>
            </a:r>
          </a:p>
        </p:txBody>
      </p:sp>
      <p:sp>
        <p:nvSpPr>
          <p:cNvPr id="9" name="Rounded Rectangle 8">
            <a:extLst>
              <a:ext uri="{FF2B5EF4-FFF2-40B4-BE49-F238E27FC236}">
                <a16:creationId xmlns:a16="http://schemas.microsoft.com/office/drawing/2014/main" id="{F7D3B101-7490-E4E6-7A69-CCEE950C2ADE}"/>
              </a:ext>
            </a:extLst>
          </p:cNvPr>
          <p:cNvSpPr/>
          <p:nvPr/>
        </p:nvSpPr>
        <p:spPr>
          <a:xfrm>
            <a:off x="8670875" y="2546427"/>
            <a:ext cx="3333509" cy="21644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Ecuador: 129</a:t>
            </a:r>
          </a:p>
        </p:txBody>
      </p:sp>
      <p:sp>
        <p:nvSpPr>
          <p:cNvPr id="10" name="Right Arrow 9">
            <a:extLst>
              <a:ext uri="{FF2B5EF4-FFF2-40B4-BE49-F238E27FC236}">
                <a16:creationId xmlns:a16="http://schemas.microsoft.com/office/drawing/2014/main" id="{CD174431-722E-BBEC-C434-070437B09245}"/>
              </a:ext>
            </a:extLst>
          </p:cNvPr>
          <p:cNvSpPr/>
          <p:nvPr/>
        </p:nvSpPr>
        <p:spPr>
          <a:xfrm>
            <a:off x="7826005" y="3466613"/>
            <a:ext cx="749993" cy="324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692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55AB6C-4581-9C68-8F85-06A11404FC6E}"/>
              </a:ext>
            </a:extLst>
          </p:cNvPr>
          <p:cNvSpPr>
            <a:spLocks noGrp="1"/>
          </p:cNvSpPr>
          <p:nvPr>
            <p:ph type="title"/>
          </p:nvPr>
        </p:nvSpPr>
        <p:spPr/>
        <p:txBody>
          <a:bodyPr/>
          <a:lstStyle/>
          <a:p>
            <a:r>
              <a:rPr lang="en-US" dirty="0"/>
              <a:t>Freedom Index’s Freedom in the World Report</a:t>
            </a:r>
          </a:p>
        </p:txBody>
      </p:sp>
      <p:sp>
        <p:nvSpPr>
          <p:cNvPr id="5" name="Footer Placeholder 4">
            <a:extLst>
              <a:ext uri="{FF2B5EF4-FFF2-40B4-BE49-F238E27FC236}">
                <a16:creationId xmlns:a16="http://schemas.microsoft.com/office/drawing/2014/main" id="{FD1FCDBD-1511-6D61-F614-B4DE48ECF3D1}"/>
              </a:ext>
            </a:extLst>
          </p:cNvPr>
          <p:cNvSpPr>
            <a:spLocks noGrp="1"/>
          </p:cNvSpPr>
          <p:nvPr>
            <p:ph type="ftr" sz="quarter" idx="10"/>
          </p:nvPr>
        </p:nvSpPr>
        <p:spPr/>
        <p:txBody>
          <a:bodyPr/>
          <a:lstStyle/>
          <a:p>
            <a:r>
              <a:rPr lang="en-US" dirty="0"/>
              <a:t>Zicklin Bright Index</a:t>
            </a:r>
          </a:p>
        </p:txBody>
      </p:sp>
      <p:sp>
        <p:nvSpPr>
          <p:cNvPr id="6" name="Slide Number Placeholder 5">
            <a:extLst>
              <a:ext uri="{FF2B5EF4-FFF2-40B4-BE49-F238E27FC236}">
                <a16:creationId xmlns:a16="http://schemas.microsoft.com/office/drawing/2014/main" id="{CFC1783E-C4B5-63EE-79A8-46D140460D23}"/>
              </a:ext>
            </a:extLst>
          </p:cNvPr>
          <p:cNvSpPr>
            <a:spLocks noGrp="1"/>
          </p:cNvSpPr>
          <p:nvPr>
            <p:ph type="sldNum" sz="quarter" idx="11"/>
          </p:nvPr>
        </p:nvSpPr>
        <p:spPr/>
        <p:txBody>
          <a:bodyPr/>
          <a:lstStyle/>
          <a:p>
            <a:fld id="{DD253308-F9C5-4FCB-8415-6DEE77C16A35}" type="slidenum">
              <a:rPr lang="en-US" smtClean="0"/>
              <a:pPr/>
              <a:t>27</a:t>
            </a:fld>
            <a:endParaRPr lang="en-US"/>
          </a:p>
        </p:txBody>
      </p:sp>
      <p:sp>
        <p:nvSpPr>
          <p:cNvPr id="2" name="Rounded Rectangle 1">
            <a:extLst>
              <a:ext uri="{FF2B5EF4-FFF2-40B4-BE49-F238E27FC236}">
                <a16:creationId xmlns:a16="http://schemas.microsoft.com/office/drawing/2014/main" id="{807AB3BB-6BF9-E8E3-1774-DDC2CD1CA163}"/>
              </a:ext>
            </a:extLst>
          </p:cNvPr>
          <p:cNvSpPr/>
          <p:nvPr/>
        </p:nvSpPr>
        <p:spPr>
          <a:xfrm>
            <a:off x="187615" y="2529062"/>
            <a:ext cx="3333509" cy="21644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Colombia: 70 - Free</a:t>
            </a:r>
          </a:p>
        </p:txBody>
      </p:sp>
      <p:sp>
        <p:nvSpPr>
          <p:cNvPr id="3" name="Right Arrow 2">
            <a:extLst>
              <a:ext uri="{FF2B5EF4-FFF2-40B4-BE49-F238E27FC236}">
                <a16:creationId xmlns:a16="http://schemas.microsoft.com/office/drawing/2014/main" id="{79892BC3-C0D3-BB7E-CA76-328296FF7E77}"/>
              </a:ext>
            </a:extLst>
          </p:cNvPr>
          <p:cNvSpPr/>
          <p:nvPr/>
        </p:nvSpPr>
        <p:spPr>
          <a:xfrm>
            <a:off x="3584375" y="3466614"/>
            <a:ext cx="749993" cy="324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8ADCFDB-EF16-DBEA-28C4-86C6654EC2C3}"/>
              </a:ext>
            </a:extLst>
          </p:cNvPr>
          <p:cNvSpPr/>
          <p:nvPr/>
        </p:nvSpPr>
        <p:spPr>
          <a:xfrm>
            <a:off x="4429245" y="2546427"/>
            <a:ext cx="3333509" cy="21644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Ecuador: 70 - Free</a:t>
            </a:r>
          </a:p>
        </p:txBody>
      </p:sp>
      <p:sp>
        <p:nvSpPr>
          <p:cNvPr id="9" name="Rounded Rectangle 8">
            <a:extLst>
              <a:ext uri="{FF2B5EF4-FFF2-40B4-BE49-F238E27FC236}">
                <a16:creationId xmlns:a16="http://schemas.microsoft.com/office/drawing/2014/main" id="{EFC9A100-6596-AF48-B944-3E2DB2320ED8}"/>
              </a:ext>
            </a:extLst>
          </p:cNvPr>
          <p:cNvSpPr/>
          <p:nvPr/>
        </p:nvSpPr>
        <p:spPr>
          <a:xfrm>
            <a:off x="8670875" y="2546427"/>
            <a:ext cx="3333509" cy="21644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Peru: 70 – Partly Free</a:t>
            </a:r>
          </a:p>
        </p:txBody>
      </p:sp>
      <p:sp>
        <p:nvSpPr>
          <p:cNvPr id="10" name="Right Arrow 9">
            <a:extLst>
              <a:ext uri="{FF2B5EF4-FFF2-40B4-BE49-F238E27FC236}">
                <a16:creationId xmlns:a16="http://schemas.microsoft.com/office/drawing/2014/main" id="{B00E9CFA-852E-1A4A-2FEE-6497AACC0073}"/>
              </a:ext>
            </a:extLst>
          </p:cNvPr>
          <p:cNvSpPr/>
          <p:nvPr/>
        </p:nvSpPr>
        <p:spPr>
          <a:xfrm>
            <a:off x="7826005" y="3466613"/>
            <a:ext cx="749993" cy="324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692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17BF0-D831-1857-F23C-B8B1D0E5B435}"/>
              </a:ext>
            </a:extLst>
          </p:cNvPr>
          <p:cNvSpPr>
            <a:spLocks noGrp="1"/>
          </p:cNvSpPr>
          <p:nvPr>
            <p:ph type="title"/>
          </p:nvPr>
        </p:nvSpPr>
        <p:spPr>
          <a:xfrm>
            <a:off x="831850" y="4026944"/>
            <a:ext cx="10515600" cy="535531"/>
          </a:xfrm>
        </p:spPr>
        <p:txBody>
          <a:bodyPr/>
          <a:lstStyle/>
          <a:p>
            <a:pPr algn="ctr"/>
            <a:r>
              <a:rPr lang="en-US" sz="3200" b="1" dirty="0">
                <a:solidFill>
                  <a:schemeClr val="bg1"/>
                </a:solidFill>
                <a:latin typeface="+mn-lt"/>
              </a:rPr>
              <a:t>LIMITATIONS</a:t>
            </a:r>
          </a:p>
        </p:txBody>
      </p:sp>
      <p:sp>
        <p:nvSpPr>
          <p:cNvPr id="3" name="Footer Placeholder 2">
            <a:extLst>
              <a:ext uri="{FF2B5EF4-FFF2-40B4-BE49-F238E27FC236}">
                <a16:creationId xmlns:a16="http://schemas.microsoft.com/office/drawing/2014/main" id="{E6222B39-66E3-7BE3-8182-8362DD7EE418}"/>
              </a:ext>
            </a:extLst>
          </p:cNvPr>
          <p:cNvSpPr>
            <a:spLocks noGrp="1"/>
          </p:cNvSpPr>
          <p:nvPr>
            <p:ph type="ftr" sz="quarter" idx="4294967295"/>
          </p:nvPr>
        </p:nvSpPr>
        <p:spPr>
          <a:xfrm>
            <a:off x="8077200" y="6486525"/>
            <a:ext cx="4114800" cy="365125"/>
          </a:xfrm>
        </p:spPr>
        <p:txBody>
          <a:bodyPr/>
          <a:lstStyle/>
          <a:p>
            <a:r>
              <a:rPr lang="en-US" dirty="0"/>
              <a:t>Zicklin Bright Index</a:t>
            </a:r>
          </a:p>
        </p:txBody>
      </p:sp>
      <p:sp>
        <p:nvSpPr>
          <p:cNvPr id="4" name="Slide Number Placeholder 3">
            <a:extLst>
              <a:ext uri="{FF2B5EF4-FFF2-40B4-BE49-F238E27FC236}">
                <a16:creationId xmlns:a16="http://schemas.microsoft.com/office/drawing/2014/main" id="{A9520D9E-834B-4043-FCD4-EA5D1CEDA1B5}"/>
              </a:ext>
            </a:extLst>
          </p:cNvPr>
          <p:cNvSpPr>
            <a:spLocks noGrp="1"/>
          </p:cNvSpPr>
          <p:nvPr>
            <p:ph type="sldNum" sz="quarter" idx="4294967295"/>
          </p:nvPr>
        </p:nvSpPr>
        <p:spPr>
          <a:xfrm>
            <a:off x="11695113" y="6486525"/>
            <a:ext cx="496887" cy="365125"/>
          </a:xfrm>
        </p:spPr>
        <p:txBody>
          <a:bodyPr/>
          <a:lstStyle/>
          <a:p>
            <a:fld id="{DD253308-F9C5-4FCB-8415-6DEE77C16A35}" type="slidenum">
              <a:rPr lang="en-US" smtClean="0"/>
              <a:pPr/>
              <a:t>28</a:t>
            </a:fld>
            <a:endParaRPr lang="en-US"/>
          </a:p>
        </p:txBody>
      </p:sp>
    </p:spTree>
    <p:extLst>
      <p:ext uri="{BB962C8B-B14F-4D97-AF65-F5344CB8AC3E}">
        <p14:creationId xmlns:p14="http://schemas.microsoft.com/office/powerpoint/2010/main" val="2925786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3D4A9D2-2FFD-6CFD-E41E-E702BB7839A9}"/>
              </a:ext>
            </a:extLst>
          </p:cNvPr>
          <p:cNvSpPr>
            <a:spLocks noGrp="1"/>
          </p:cNvSpPr>
          <p:nvPr>
            <p:ph type="ftr" sz="quarter" idx="10"/>
          </p:nvPr>
        </p:nvSpPr>
        <p:spPr/>
        <p:txBody>
          <a:bodyPr>
            <a:normAutofit/>
          </a:bodyPr>
          <a:lstStyle/>
          <a:p>
            <a:pPr>
              <a:spcAft>
                <a:spcPts val="600"/>
              </a:spcAft>
            </a:pPr>
            <a:r>
              <a:rPr lang="en-US" dirty="0">
                <a:solidFill>
                  <a:schemeClr val="bg1">
                    <a:alpha val="60000"/>
                  </a:schemeClr>
                </a:solidFill>
              </a:rPr>
              <a:t>Zicklin Bright Index</a:t>
            </a:r>
          </a:p>
        </p:txBody>
      </p:sp>
      <p:sp>
        <p:nvSpPr>
          <p:cNvPr id="5" name="Slide Number Placeholder 4">
            <a:extLst>
              <a:ext uri="{FF2B5EF4-FFF2-40B4-BE49-F238E27FC236}">
                <a16:creationId xmlns:a16="http://schemas.microsoft.com/office/drawing/2014/main" id="{B681AE38-B6E3-6F9B-2BA2-11A33AAA8C3B}"/>
              </a:ext>
            </a:extLst>
          </p:cNvPr>
          <p:cNvSpPr>
            <a:spLocks noGrp="1"/>
          </p:cNvSpPr>
          <p:nvPr>
            <p:ph type="sldNum" sz="quarter" idx="11"/>
          </p:nvPr>
        </p:nvSpPr>
        <p:spPr/>
        <p:txBody>
          <a:bodyPr>
            <a:normAutofit/>
          </a:bodyPr>
          <a:lstStyle/>
          <a:p>
            <a:pPr>
              <a:spcAft>
                <a:spcPts val="600"/>
              </a:spcAft>
            </a:pPr>
            <a:fld id="{DD253308-F9C5-4FCB-8415-6DEE77C16A35}" type="slidenum">
              <a:rPr lang="en-US">
                <a:solidFill>
                  <a:schemeClr val="bg1">
                    <a:alpha val="60000"/>
                  </a:schemeClr>
                </a:solidFill>
              </a:rPr>
              <a:pPr>
                <a:spcAft>
                  <a:spcPts val="600"/>
                </a:spcAft>
              </a:pPr>
              <a:t>29</a:t>
            </a:fld>
            <a:endParaRPr lang="en-US">
              <a:solidFill>
                <a:schemeClr val="bg1">
                  <a:alpha val="60000"/>
                </a:schemeClr>
              </a:solidFill>
            </a:endParaRPr>
          </a:p>
        </p:txBody>
      </p:sp>
      <p:sp>
        <p:nvSpPr>
          <p:cNvPr id="7" name="Content Placeholder 6">
            <a:extLst>
              <a:ext uri="{FF2B5EF4-FFF2-40B4-BE49-F238E27FC236}">
                <a16:creationId xmlns:a16="http://schemas.microsoft.com/office/drawing/2014/main" id="{B2CD0E9C-6EA2-315E-6C17-25DD47B5BD87}"/>
              </a:ext>
            </a:extLst>
          </p:cNvPr>
          <p:cNvSpPr>
            <a:spLocks noGrp="1"/>
          </p:cNvSpPr>
          <p:nvPr>
            <p:ph idx="4294967295"/>
          </p:nvPr>
        </p:nvSpPr>
        <p:spPr>
          <a:xfrm>
            <a:off x="6389727" y="0"/>
            <a:ext cx="4699000" cy="6487181"/>
          </a:xfrm>
        </p:spPr>
        <p:txBody>
          <a:bodyPr anchor="ctr">
            <a:noAutofit/>
          </a:bodyPr>
          <a:lstStyle/>
          <a:p>
            <a:pPr algn="just" rtl="0" fontAlgn="base">
              <a:spcBef>
                <a:spcPts val="0"/>
              </a:spcBef>
              <a:spcAft>
                <a:spcPts val="0"/>
              </a:spcAft>
              <a:buFont typeface="Arial" panose="020B0604020202020204" pitchFamily="34" charset="0"/>
              <a:buChar char="•"/>
            </a:pPr>
            <a:r>
              <a:rPr lang="en-US" sz="1600" b="1" i="0" u="none" strike="noStrike" dirty="0">
                <a:solidFill>
                  <a:schemeClr val="accent1"/>
                </a:solidFill>
                <a:effectLst/>
              </a:rPr>
              <a:t> Greenwashing</a:t>
            </a:r>
            <a:r>
              <a:rPr lang="en-US" sz="1600" b="0" i="0" u="none" strike="noStrike" dirty="0">
                <a:solidFill>
                  <a:schemeClr val="accent1"/>
                </a:solidFill>
                <a:effectLst/>
              </a:rPr>
              <a:t>: Companies could exaggerate or falsely promote their human rights initiatives, attempting to appear more socially responsible than they genuinely are.</a:t>
            </a:r>
            <a:endParaRPr lang="en-US" sz="1600" b="1" i="0" u="none" strike="noStrike" dirty="0">
              <a:solidFill>
                <a:schemeClr val="accent1"/>
              </a:solidFill>
              <a:effectLst/>
            </a:endParaRPr>
          </a:p>
          <a:p>
            <a:pPr algn="just" rtl="0" fontAlgn="base">
              <a:spcBef>
                <a:spcPts val="1400"/>
              </a:spcBef>
              <a:spcAft>
                <a:spcPts val="0"/>
              </a:spcAft>
              <a:buFont typeface="Arial" panose="020B0604020202020204" pitchFamily="34" charset="0"/>
              <a:buChar char="•"/>
            </a:pPr>
            <a:r>
              <a:rPr lang="en-US" sz="1600" b="1" i="0" u="none" strike="noStrike" dirty="0">
                <a:solidFill>
                  <a:schemeClr val="accent1"/>
                </a:solidFill>
                <a:effectLst/>
              </a:rPr>
              <a:t> Reliance on Self-reported Data</a:t>
            </a:r>
            <a:r>
              <a:rPr lang="en-US" sz="1600" b="0" i="0" u="none" strike="noStrike" dirty="0">
                <a:solidFill>
                  <a:schemeClr val="accent1"/>
                </a:solidFill>
                <a:effectLst/>
              </a:rPr>
              <a:t>: Our research is exclusively based on information provided by the companies themselves. As we lack on-the-ground verification, the “real” impact of disclosures is not part of the scope of this beta ZBI.</a:t>
            </a:r>
            <a:endParaRPr lang="en-US" sz="1600" b="1" dirty="0">
              <a:solidFill>
                <a:schemeClr val="accent1"/>
              </a:solidFill>
            </a:endParaRPr>
          </a:p>
          <a:p>
            <a:pPr algn="just" rtl="0" fontAlgn="base">
              <a:spcBef>
                <a:spcPts val="1400"/>
              </a:spcBef>
              <a:spcAft>
                <a:spcPts val="0"/>
              </a:spcAft>
              <a:buFont typeface="Arial" panose="020B0604020202020204" pitchFamily="34" charset="0"/>
              <a:buChar char="•"/>
            </a:pPr>
            <a:r>
              <a:rPr lang="en-US" sz="1600" b="1" i="0" u="none" strike="noStrike" dirty="0">
                <a:solidFill>
                  <a:schemeClr val="accent1"/>
                </a:solidFill>
                <a:effectLst/>
              </a:rPr>
              <a:t> Peer Review Process</a:t>
            </a:r>
            <a:r>
              <a:rPr lang="en-US" sz="1600" b="0" i="0" u="none" strike="noStrike" dirty="0">
                <a:solidFill>
                  <a:schemeClr val="accent1"/>
                </a:solidFill>
                <a:effectLst/>
              </a:rPr>
              <a:t>: The ZBI utilizes objective and impartial researchers with trained to explore the public digital profiles of companies and collect pertinent information about their BHR practices. While </a:t>
            </a:r>
            <a:r>
              <a:rPr lang="en-US" sz="1600" b="0" i="0" u="none" strike="noStrike" dirty="0">
                <a:effectLst/>
              </a:rPr>
              <a:t>these findings were subsequently verified by peer researchers, minor variations may be due to inter-rater variance.</a:t>
            </a:r>
          </a:p>
          <a:p>
            <a:pPr algn="just" rtl="0" fontAlgn="base">
              <a:spcBef>
                <a:spcPts val="1400"/>
              </a:spcBef>
              <a:spcAft>
                <a:spcPts val="0"/>
              </a:spcAft>
              <a:buFont typeface="Arial" panose="020B0604020202020204" pitchFamily="34" charset="0"/>
              <a:buChar char="•"/>
            </a:pPr>
            <a:r>
              <a:rPr lang="en-US" sz="1600" b="1" dirty="0"/>
              <a:t>Audit</a:t>
            </a:r>
            <a:r>
              <a:rPr lang="en-US" sz="1600" dirty="0"/>
              <a:t>: </a:t>
            </a:r>
            <a:r>
              <a:rPr lang="en-US" sz="1600" b="0" i="0" dirty="0">
                <a:effectLst/>
              </a:rPr>
              <a:t>Although we do not audit companies, the ZBI will move in that direction in the future.</a:t>
            </a:r>
            <a:endParaRPr lang="en-US" sz="1600" b="1" dirty="0"/>
          </a:p>
        </p:txBody>
      </p:sp>
      <p:sp>
        <p:nvSpPr>
          <p:cNvPr id="6" name="Title 5">
            <a:extLst>
              <a:ext uri="{FF2B5EF4-FFF2-40B4-BE49-F238E27FC236}">
                <a16:creationId xmlns:a16="http://schemas.microsoft.com/office/drawing/2014/main" id="{0D284B97-62FA-CDD4-8F8A-05A6550E90DC}"/>
              </a:ext>
            </a:extLst>
          </p:cNvPr>
          <p:cNvSpPr>
            <a:spLocks noGrp="1"/>
          </p:cNvSpPr>
          <p:nvPr>
            <p:ph type="title" idx="4294967295"/>
          </p:nvPr>
        </p:nvSpPr>
        <p:spPr>
          <a:xfrm>
            <a:off x="361960" y="3428999"/>
            <a:ext cx="4941888" cy="479425"/>
          </a:xfrm>
        </p:spPr>
        <p:txBody>
          <a:bodyPr anchor="ctr">
            <a:noAutofit/>
          </a:bodyPr>
          <a:lstStyle/>
          <a:p>
            <a:pPr algn="ctr"/>
            <a:r>
              <a:rPr lang="en-US" sz="3200" dirty="0"/>
              <a:t>Limitations of This Edition of the ZBI</a:t>
            </a:r>
          </a:p>
        </p:txBody>
      </p:sp>
      <p:cxnSp>
        <p:nvCxnSpPr>
          <p:cNvPr id="11" name="Straight Connector 10">
            <a:extLst>
              <a:ext uri="{FF2B5EF4-FFF2-40B4-BE49-F238E27FC236}">
                <a16:creationId xmlns:a16="http://schemas.microsoft.com/office/drawing/2014/main" id="{D5A15243-8D46-81E9-D43B-F9483A37F676}"/>
              </a:ext>
            </a:extLst>
          </p:cNvPr>
          <p:cNvCxnSpPr>
            <a:cxnSpLocks/>
          </p:cNvCxnSpPr>
          <p:nvPr/>
        </p:nvCxnSpPr>
        <p:spPr>
          <a:xfrm>
            <a:off x="5665807" y="1632291"/>
            <a:ext cx="0" cy="43513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14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17BF0-D831-1857-F23C-B8B1D0E5B435}"/>
              </a:ext>
            </a:extLst>
          </p:cNvPr>
          <p:cNvSpPr>
            <a:spLocks noGrp="1"/>
          </p:cNvSpPr>
          <p:nvPr>
            <p:ph type="title"/>
          </p:nvPr>
        </p:nvSpPr>
        <p:spPr>
          <a:xfrm>
            <a:off x="831850" y="4026944"/>
            <a:ext cx="10515600" cy="535531"/>
          </a:xfrm>
        </p:spPr>
        <p:txBody>
          <a:bodyPr/>
          <a:lstStyle/>
          <a:p>
            <a:pPr algn="ctr"/>
            <a:r>
              <a:rPr lang="en-US" sz="3200" b="1" dirty="0">
                <a:solidFill>
                  <a:schemeClr val="bg1"/>
                </a:solidFill>
                <a:latin typeface="+mn-lt"/>
              </a:rPr>
              <a:t>introduction</a:t>
            </a:r>
          </a:p>
        </p:txBody>
      </p:sp>
      <p:sp>
        <p:nvSpPr>
          <p:cNvPr id="3" name="Footer Placeholder 2">
            <a:extLst>
              <a:ext uri="{FF2B5EF4-FFF2-40B4-BE49-F238E27FC236}">
                <a16:creationId xmlns:a16="http://schemas.microsoft.com/office/drawing/2014/main" id="{E6222B39-66E3-7BE3-8182-8362DD7EE418}"/>
              </a:ext>
            </a:extLst>
          </p:cNvPr>
          <p:cNvSpPr>
            <a:spLocks noGrp="1"/>
          </p:cNvSpPr>
          <p:nvPr>
            <p:ph type="ftr" sz="quarter" idx="4294967295"/>
          </p:nvPr>
        </p:nvSpPr>
        <p:spPr>
          <a:xfrm>
            <a:off x="8077200" y="6486525"/>
            <a:ext cx="4114800" cy="365125"/>
          </a:xfrm>
        </p:spPr>
        <p:txBody>
          <a:bodyPr/>
          <a:lstStyle/>
          <a:p>
            <a:r>
              <a:rPr lang="en-US" dirty="0"/>
              <a:t>Zicklin Bright Index</a:t>
            </a:r>
          </a:p>
        </p:txBody>
      </p:sp>
      <p:sp>
        <p:nvSpPr>
          <p:cNvPr id="4" name="Slide Number Placeholder 3">
            <a:extLst>
              <a:ext uri="{FF2B5EF4-FFF2-40B4-BE49-F238E27FC236}">
                <a16:creationId xmlns:a16="http://schemas.microsoft.com/office/drawing/2014/main" id="{A9520D9E-834B-4043-FCD4-EA5D1CEDA1B5}"/>
              </a:ext>
            </a:extLst>
          </p:cNvPr>
          <p:cNvSpPr>
            <a:spLocks noGrp="1"/>
          </p:cNvSpPr>
          <p:nvPr>
            <p:ph type="sldNum" sz="quarter" idx="4294967295"/>
          </p:nvPr>
        </p:nvSpPr>
        <p:spPr>
          <a:xfrm>
            <a:off x="11695113" y="6486525"/>
            <a:ext cx="496887" cy="365125"/>
          </a:xfrm>
        </p:spPr>
        <p:txBody>
          <a:bodyPr/>
          <a:lstStyle/>
          <a:p>
            <a:fld id="{DD253308-F9C5-4FCB-8415-6DEE77C16A35}" type="slidenum">
              <a:rPr lang="en-US" smtClean="0"/>
              <a:pPr/>
              <a:t>3</a:t>
            </a:fld>
            <a:endParaRPr lang="en-US"/>
          </a:p>
        </p:txBody>
      </p:sp>
    </p:spTree>
    <p:extLst>
      <p:ext uri="{BB962C8B-B14F-4D97-AF65-F5344CB8AC3E}">
        <p14:creationId xmlns:p14="http://schemas.microsoft.com/office/powerpoint/2010/main" val="2033956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8369B7C-7545-9A2F-EDD8-E825C792BD03}"/>
              </a:ext>
            </a:extLst>
          </p:cNvPr>
          <p:cNvSpPr>
            <a:spLocks noGrp="1"/>
          </p:cNvSpPr>
          <p:nvPr>
            <p:ph type="ftr" sz="quarter" idx="4294967295"/>
          </p:nvPr>
        </p:nvSpPr>
        <p:spPr>
          <a:xfrm>
            <a:off x="8077200" y="6486525"/>
            <a:ext cx="4114800" cy="365125"/>
          </a:xfrm>
        </p:spPr>
        <p:txBody>
          <a:bodyPr/>
          <a:lstStyle/>
          <a:p>
            <a:r>
              <a:rPr lang="en-US"/>
              <a:t>Name of Initiative</a:t>
            </a:r>
            <a:endParaRPr lang="en-US" dirty="0"/>
          </a:p>
        </p:txBody>
      </p:sp>
      <p:sp>
        <p:nvSpPr>
          <p:cNvPr id="5" name="Slide Number Placeholder 4">
            <a:extLst>
              <a:ext uri="{FF2B5EF4-FFF2-40B4-BE49-F238E27FC236}">
                <a16:creationId xmlns:a16="http://schemas.microsoft.com/office/drawing/2014/main" id="{B44642A6-F8CE-D35E-228B-233A852E3270}"/>
              </a:ext>
            </a:extLst>
          </p:cNvPr>
          <p:cNvSpPr>
            <a:spLocks noGrp="1"/>
          </p:cNvSpPr>
          <p:nvPr>
            <p:ph type="sldNum" sz="quarter" idx="4294967295"/>
          </p:nvPr>
        </p:nvSpPr>
        <p:spPr>
          <a:xfrm>
            <a:off x="11695113" y="6486525"/>
            <a:ext cx="496887" cy="365125"/>
          </a:xfrm>
        </p:spPr>
        <p:txBody>
          <a:bodyPr/>
          <a:lstStyle/>
          <a:p>
            <a:fld id="{DD253308-F9C5-4FCB-8415-6DEE77C16A35}" type="slidenum">
              <a:rPr lang="en-US" smtClean="0"/>
              <a:pPr/>
              <a:t>30</a:t>
            </a:fld>
            <a:endParaRPr lang="en-US"/>
          </a:p>
        </p:txBody>
      </p:sp>
      <p:sp>
        <p:nvSpPr>
          <p:cNvPr id="8" name="Title 1">
            <a:extLst>
              <a:ext uri="{FF2B5EF4-FFF2-40B4-BE49-F238E27FC236}">
                <a16:creationId xmlns:a16="http://schemas.microsoft.com/office/drawing/2014/main" id="{DA494DBD-35EE-3DA6-0311-62011E7C6A48}"/>
              </a:ext>
            </a:extLst>
          </p:cNvPr>
          <p:cNvSpPr txBox="1">
            <a:spLocks/>
          </p:cNvSpPr>
          <p:nvPr/>
        </p:nvSpPr>
        <p:spPr>
          <a:xfrm>
            <a:off x="984250" y="4179344"/>
            <a:ext cx="10515600" cy="535531"/>
          </a:xfrm>
          <a:prstGeom prst="rect">
            <a:avLst/>
          </a:prstGeom>
        </p:spPr>
        <p:txBody>
          <a:bodyPr vert="horz" lIns="0" tIns="45720" rIns="0" bIns="45720" rtlCol="0" anchor="b" anchorCtr="0">
            <a:spAutoFit/>
          </a:bodyPr>
          <a:lstStyle>
            <a:lvl1pPr algn="l" defTabSz="914400" rtl="0" eaLnBrk="1" latinLnBrk="0" hangingPunct="1">
              <a:lnSpc>
                <a:spcPct val="90000"/>
              </a:lnSpc>
              <a:spcBef>
                <a:spcPct val="0"/>
              </a:spcBef>
              <a:buNone/>
              <a:defRPr sz="2800" i="1" kern="1200" cap="all" spc="300" baseline="0">
                <a:solidFill>
                  <a:schemeClr val="bg1"/>
                </a:solidFill>
                <a:latin typeface="Georgia" panose="02040502050405020303" pitchFamily="18" charset="0"/>
                <a:ea typeface="+mj-ea"/>
                <a:cs typeface="+mj-cs"/>
              </a:defRPr>
            </a:lvl1pPr>
          </a:lstStyle>
          <a:p>
            <a:pPr algn="ctr"/>
            <a:r>
              <a:rPr lang="en-US" sz="3200" b="1" dirty="0">
                <a:latin typeface="+mn-lt"/>
              </a:rPr>
              <a:t>OUR TEAM</a:t>
            </a:r>
          </a:p>
        </p:txBody>
      </p:sp>
    </p:spTree>
    <p:extLst>
      <p:ext uri="{BB962C8B-B14F-4D97-AF65-F5344CB8AC3E}">
        <p14:creationId xmlns:p14="http://schemas.microsoft.com/office/powerpoint/2010/main" val="2425926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3D4A9D2-2FFD-6CFD-E41E-E702BB7839A9}"/>
              </a:ext>
            </a:extLst>
          </p:cNvPr>
          <p:cNvSpPr>
            <a:spLocks noGrp="1"/>
          </p:cNvSpPr>
          <p:nvPr>
            <p:ph type="ftr" sz="quarter" idx="10"/>
          </p:nvPr>
        </p:nvSpPr>
        <p:spPr/>
        <p:txBody>
          <a:bodyPr>
            <a:normAutofit/>
          </a:bodyPr>
          <a:lstStyle/>
          <a:p>
            <a:pPr>
              <a:spcAft>
                <a:spcPts val="600"/>
              </a:spcAft>
            </a:pPr>
            <a:r>
              <a:rPr lang="en-US" dirty="0">
                <a:solidFill>
                  <a:schemeClr val="bg1">
                    <a:alpha val="60000"/>
                  </a:schemeClr>
                </a:solidFill>
              </a:rPr>
              <a:t>Zicklin Bright Index</a:t>
            </a:r>
          </a:p>
        </p:txBody>
      </p:sp>
      <p:sp>
        <p:nvSpPr>
          <p:cNvPr id="5" name="Slide Number Placeholder 4">
            <a:extLst>
              <a:ext uri="{FF2B5EF4-FFF2-40B4-BE49-F238E27FC236}">
                <a16:creationId xmlns:a16="http://schemas.microsoft.com/office/drawing/2014/main" id="{B681AE38-B6E3-6F9B-2BA2-11A33AAA8C3B}"/>
              </a:ext>
            </a:extLst>
          </p:cNvPr>
          <p:cNvSpPr>
            <a:spLocks noGrp="1"/>
          </p:cNvSpPr>
          <p:nvPr>
            <p:ph type="sldNum" sz="quarter" idx="11"/>
          </p:nvPr>
        </p:nvSpPr>
        <p:spPr/>
        <p:txBody>
          <a:bodyPr>
            <a:normAutofit/>
          </a:bodyPr>
          <a:lstStyle/>
          <a:p>
            <a:pPr>
              <a:spcAft>
                <a:spcPts val="600"/>
              </a:spcAft>
            </a:pPr>
            <a:fld id="{DD253308-F9C5-4FCB-8415-6DEE77C16A35}" type="slidenum">
              <a:rPr lang="en-US">
                <a:solidFill>
                  <a:schemeClr val="bg1">
                    <a:alpha val="60000"/>
                  </a:schemeClr>
                </a:solidFill>
              </a:rPr>
              <a:pPr>
                <a:spcAft>
                  <a:spcPts val="600"/>
                </a:spcAft>
              </a:pPr>
              <a:t>31</a:t>
            </a:fld>
            <a:endParaRPr lang="en-US">
              <a:solidFill>
                <a:schemeClr val="bg1">
                  <a:alpha val="60000"/>
                </a:schemeClr>
              </a:solidFill>
            </a:endParaRPr>
          </a:p>
        </p:txBody>
      </p:sp>
      <p:sp>
        <p:nvSpPr>
          <p:cNvPr id="7" name="Content Placeholder 6">
            <a:extLst>
              <a:ext uri="{FF2B5EF4-FFF2-40B4-BE49-F238E27FC236}">
                <a16:creationId xmlns:a16="http://schemas.microsoft.com/office/drawing/2014/main" id="{B2CD0E9C-6EA2-315E-6C17-25DD47B5BD87}"/>
              </a:ext>
            </a:extLst>
          </p:cNvPr>
          <p:cNvSpPr>
            <a:spLocks noGrp="1"/>
          </p:cNvSpPr>
          <p:nvPr>
            <p:ph idx="4294967295"/>
          </p:nvPr>
        </p:nvSpPr>
        <p:spPr>
          <a:xfrm>
            <a:off x="6096000" y="0"/>
            <a:ext cx="5277551" cy="6487182"/>
          </a:xfrm>
        </p:spPr>
        <p:txBody>
          <a:bodyPr anchor="ctr">
            <a:noAutofit/>
          </a:bodyPr>
          <a:lstStyle/>
          <a:p>
            <a:pPr marL="285750" indent="-285750" rtl="0" fontAlgn="base">
              <a:spcBef>
                <a:spcPts val="0"/>
              </a:spcBef>
              <a:spcAft>
                <a:spcPts val="0"/>
              </a:spcAft>
              <a:buFont typeface="Arial" panose="020B0604020202020204" pitchFamily="34" charset="0"/>
              <a:buChar char="•"/>
            </a:pPr>
            <a:r>
              <a:rPr lang="en-US" sz="1600" b="1" i="0" u="none" strike="noStrike" dirty="0">
                <a:solidFill>
                  <a:schemeClr val="accent1"/>
                </a:solidFill>
                <a:effectLst/>
              </a:rPr>
              <a:t>Project Director: </a:t>
            </a:r>
            <a:r>
              <a:rPr lang="en-US" sz="1600" i="0" u="none" strike="noStrike" dirty="0">
                <a:solidFill>
                  <a:schemeClr val="accent1"/>
                </a:solidFill>
                <a:effectLst/>
              </a:rPr>
              <a:t>Victor D. Cabezas Alba - University of Pennsylvania Carey Law School</a:t>
            </a:r>
          </a:p>
          <a:p>
            <a:pPr marL="285750" indent="-285750" rtl="0" fontAlgn="base">
              <a:spcBef>
                <a:spcPts val="0"/>
              </a:spcBef>
              <a:spcAft>
                <a:spcPts val="0"/>
              </a:spcAft>
              <a:buFont typeface="Arial" panose="020B0604020202020204" pitchFamily="34" charset="0"/>
              <a:buChar char="•"/>
            </a:pPr>
            <a:endParaRPr lang="en-US" sz="1600" i="0" u="none" strike="noStrike" dirty="0">
              <a:solidFill>
                <a:schemeClr val="accent1"/>
              </a:solidFill>
              <a:effectLst/>
            </a:endParaRPr>
          </a:p>
          <a:p>
            <a:pPr marL="285750" indent="-285750" rtl="0" fontAlgn="base">
              <a:spcBef>
                <a:spcPts val="0"/>
              </a:spcBef>
              <a:spcAft>
                <a:spcPts val="0"/>
              </a:spcAft>
              <a:buFont typeface="Arial" panose="020B0604020202020204" pitchFamily="34" charset="0"/>
              <a:buChar char="•"/>
            </a:pPr>
            <a:r>
              <a:rPr lang="en-US" sz="1600" b="1" i="0" u="none" strike="noStrike" dirty="0">
                <a:solidFill>
                  <a:schemeClr val="accent1"/>
                </a:solidFill>
                <a:effectLst/>
              </a:rPr>
              <a:t>Faculty Advisor: </a:t>
            </a:r>
            <a:r>
              <a:rPr lang="en-US" sz="1600" i="0" u="none" strike="noStrike" dirty="0">
                <a:solidFill>
                  <a:schemeClr val="accent1"/>
                </a:solidFill>
                <a:effectLst/>
              </a:rPr>
              <a:t>William S. Laufer – Professor of Legal Studies &amp; Business Ethics, Sociology, and Criminology, Wharton School, University of Pennsylvania; Co-Director, Zicklin Center for Governance and Business Ethics</a:t>
            </a:r>
          </a:p>
          <a:p>
            <a:pPr rtl="0" fontAlgn="base">
              <a:spcBef>
                <a:spcPts val="0"/>
              </a:spcBef>
              <a:spcAft>
                <a:spcPts val="0"/>
              </a:spcAft>
            </a:pPr>
            <a:endParaRPr lang="en-US" sz="1600" i="0" u="none" strike="noStrike" dirty="0">
              <a:solidFill>
                <a:schemeClr val="accent1"/>
              </a:solidFill>
              <a:effectLst/>
            </a:endParaRPr>
          </a:p>
          <a:p>
            <a:pPr marL="285750" indent="-285750" rtl="0" fontAlgn="base">
              <a:spcBef>
                <a:spcPts val="0"/>
              </a:spcBef>
              <a:spcAft>
                <a:spcPts val="0"/>
              </a:spcAft>
              <a:buFont typeface="Arial" panose="020B0604020202020204" pitchFamily="34" charset="0"/>
              <a:buChar char="•"/>
            </a:pPr>
            <a:r>
              <a:rPr lang="en-US" sz="1600" b="1" i="0" u="none" strike="noStrike" dirty="0">
                <a:solidFill>
                  <a:schemeClr val="accent1"/>
                </a:solidFill>
                <a:effectLst/>
              </a:rPr>
              <a:t>Research Assistants: </a:t>
            </a:r>
            <a:r>
              <a:rPr lang="en-US" sz="1600" i="0" dirty="0">
                <a:effectLst/>
              </a:rPr>
              <a:t>Veronica Arias, Maria </a:t>
            </a:r>
            <a:r>
              <a:rPr lang="en-US" sz="1600" i="0" dirty="0" err="1">
                <a:effectLst/>
              </a:rPr>
              <a:t>Irias</a:t>
            </a:r>
            <a:r>
              <a:rPr lang="en-US" sz="1600" i="0" dirty="0">
                <a:effectLst/>
              </a:rPr>
              <a:t> Cardenas, Raymond Liu </a:t>
            </a:r>
            <a:r>
              <a:rPr lang="en-US" sz="1600" i="0" dirty="0" err="1">
                <a:effectLst/>
              </a:rPr>
              <a:t>Ao</a:t>
            </a:r>
            <a:endParaRPr lang="en-US" sz="1600" dirty="0"/>
          </a:p>
          <a:p>
            <a:pPr rtl="0" fontAlgn="base">
              <a:spcBef>
                <a:spcPts val="0"/>
              </a:spcBef>
              <a:spcAft>
                <a:spcPts val="0"/>
              </a:spcAft>
            </a:pPr>
            <a:endParaRPr lang="en-US" sz="1600" i="0" u="none" strike="noStrike" dirty="0">
              <a:solidFill>
                <a:schemeClr val="accent1"/>
              </a:solidFill>
              <a:effectLst/>
            </a:endParaRPr>
          </a:p>
          <a:p>
            <a:pPr marL="285750" indent="-285750" rtl="0" fontAlgn="base">
              <a:spcBef>
                <a:spcPts val="0"/>
              </a:spcBef>
              <a:spcAft>
                <a:spcPts val="0"/>
              </a:spcAft>
              <a:buFont typeface="Arial" panose="020B0604020202020204" pitchFamily="34" charset="0"/>
              <a:buChar char="•"/>
            </a:pPr>
            <a:r>
              <a:rPr lang="en-US" sz="1600" b="1" i="0" u="none" strike="noStrike" dirty="0">
                <a:solidFill>
                  <a:schemeClr val="accent1"/>
                </a:solidFill>
                <a:effectLst/>
              </a:rPr>
              <a:t>Past Researchers: </a:t>
            </a:r>
          </a:p>
          <a:p>
            <a:pPr marL="742950" lvl="1" indent="-285750" fontAlgn="base">
              <a:spcBef>
                <a:spcPts val="0"/>
              </a:spcBef>
              <a:spcAft>
                <a:spcPts val="0"/>
              </a:spcAft>
              <a:buFont typeface="Arial" panose="020B0604020202020204" pitchFamily="34" charset="0"/>
              <a:buChar char="•"/>
            </a:pPr>
            <a:r>
              <a:rPr lang="en-US" b="1" dirty="0"/>
              <a:t>Colombia: </a:t>
            </a:r>
            <a:r>
              <a:rPr lang="en-US" i="0" dirty="0">
                <a:effectLst/>
              </a:rPr>
              <a:t>Mariana Mejía, </a:t>
            </a:r>
            <a:r>
              <a:rPr lang="en-US" i="0" dirty="0" err="1">
                <a:effectLst/>
              </a:rPr>
              <a:t>Estefanía</a:t>
            </a:r>
            <a:r>
              <a:rPr lang="en-US" i="0" dirty="0">
                <a:effectLst/>
              </a:rPr>
              <a:t> Olmos</a:t>
            </a:r>
            <a:endParaRPr lang="en-US" dirty="0"/>
          </a:p>
          <a:p>
            <a:pPr marL="742950" lvl="1" indent="-285750" fontAlgn="base">
              <a:spcBef>
                <a:spcPts val="0"/>
              </a:spcBef>
              <a:spcAft>
                <a:spcPts val="0"/>
              </a:spcAft>
              <a:buFont typeface="Arial" panose="020B0604020202020204" pitchFamily="34" charset="0"/>
              <a:buChar char="•"/>
            </a:pPr>
            <a:r>
              <a:rPr lang="en-US" b="1" dirty="0"/>
              <a:t>Ecuador: </a:t>
            </a:r>
            <a:r>
              <a:rPr lang="en-US" i="0" dirty="0">
                <a:effectLst/>
              </a:rPr>
              <a:t>Carolina Borja Ortega</a:t>
            </a:r>
            <a:r>
              <a:rPr lang="en-US" dirty="0"/>
              <a:t>, </a:t>
            </a:r>
            <a:r>
              <a:rPr lang="en-US" i="0" dirty="0">
                <a:effectLst/>
              </a:rPr>
              <a:t>Andrea Hidalgo </a:t>
            </a:r>
            <a:r>
              <a:rPr lang="en-US" i="0" dirty="0" err="1">
                <a:effectLst/>
              </a:rPr>
              <a:t>Castex</a:t>
            </a:r>
            <a:r>
              <a:rPr lang="en-US" i="0" dirty="0">
                <a:effectLst/>
              </a:rPr>
              <a:t>, Gabriela </a:t>
            </a:r>
            <a:r>
              <a:rPr lang="en-US" i="0" dirty="0" err="1">
                <a:effectLst/>
              </a:rPr>
              <a:t>Jácome</a:t>
            </a:r>
            <a:r>
              <a:rPr lang="en-US" i="0" dirty="0">
                <a:effectLst/>
              </a:rPr>
              <a:t> Aguirre, Rafaella Romo-Leroux </a:t>
            </a:r>
            <a:r>
              <a:rPr lang="en-US" i="0" dirty="0" err="1">
                <a:effectLst/>
              </a:rPr>
              <a:t>Chacón</a:t>
            </a:r>
            <a:endParaRPr lang="en-US" dirty="0"/>
          </a:p>
          <a:p>
            <a:pPr marL="742950" lvl="1" indent="-285750" fontAlgn="base">
              <a:spcBef>
                <a:spcPts val="0"/>
              </a:spcBef>
              <a:spcAft>
                <a:spcPts val="0"/>
              </a:spcAft>
              <a:buFont typeface="Arial" panose="020B0604020202020204" pitchFamily="34" charset="0"/>
              <a:buChar char="•"/>
            </a:pPr>
            <a:r>
              <a:rPr lang="en-US" b="1" i="0" u="none" strike="noStrike" dirty="0">
                <a:effectLst/>
              </a:rPr>
              <a:t>Peru: </a:t>
            </a:r>
            <a:r>
              <a:rPr lang="en-US" i="0" dirty="0">
                <a:effectLst/>
              </a:rPr>
              <a:t>Francesca </a:t>
            </a:r>
            <a:r>
              <a:rPr lang="en-US" i="0" dirty="0" err="1">
                <a:effectLst/>
              </a:rPr>
              <a:t>Fernandini</a:t>
            </a:r>
            <a:r>
              <a:rPr lang="en-US" i="0" dirty="0">
                <a:effectLst/>
              </a:rPr>
              <a:t>, Fiorella Ruiz del Campo</a:t>
            </a:r>
            <a:endParaRPr lang="en-US" i="0" u="none" strike="noStrike" dirty="0">
              <a:effectLst/>
            </a:endParaRPr>
          </a:p>
        </p:txBody>
      </p:sp>
      <p:sp>
        <p:nvSpPr>
          <p:cNvPr id="6" name="Title 5">
            <a:extLst>
              <a:ext uri="{FF2B5EF4-FFF2-40B4-BE49-F238E27FC236}">
                <a16:creationId xmlns:a16="http://schemas.microsoft.com/office/drawing/2014/main" id="{0D284B97-62FA-CDD4-8F8A-05A6550E90DC}"/>
              </a:ext>
            </a:extLst>
          </p:cNvPr>
          <p:cNvSpPr>
            <a:spLocks noGrp="1"/>
          </p:cNvSpPr>
          <p:nvPr>
            <p:ph type="title" idx="4294967295"/>
          </p:nvPr>
        </p:nvSpPr>
        <p:spPr>
          <a:xfrm>
            <a:off x="361960" y="3428999"/>
            <a:ext cx="4941888" cy="479425"/>
          </a:xfrm>
        </p:spPr>
        <p:txBody>
          <a:bodyPr anchor="ctr">
            <a:noAutofit/>
          </a:bodyPr>
          <a:lstStyle/>
          <a:p>
            <a:pPr algn="ctr"/>
            <a:r>
              <a:rPr lang="en-US" sz="3200" dirty="0"/>
              <a:t>Our Team</a:t>
            </a:r>
          </a:p>
        </p:txBody>
      </p:sp>
      <p:cxnSp>
        <p:nvCxnSpPr>
          <p:cNvPr id="11" name="Straight Connector 10">
            <a:extLst>
              <a:ext uri="{FF2B5EF4-FFF2-40B4-BE49-F238E27FC236}">
                <a16:creationId xmlns:a16="http://schemas.microsoft.com/office/drawing/2014/main" id="{D5A15243-8D46-81E9-D43B-F9483A37F676}"/>
              </a:ext>
            </a:extLst>
          </p:cNvPr>
          <p:cNvCxnSpPr>
            <a:cxnSpLocks/>
          </p:cNvCxnSpPr>
          <p:nvPr/>
        </p:nvCxnSpPr>
        <p:spPr>
          <a:xfrm>
            <a:off x="5665807" y="1632291"/>
            <a:ext cx="0" cy="43513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547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BB9460-DAF9-6AA5-1CD2-8E7D62BA83D9}"/>
              </a:ext>
            </a:extLst>
          </p:cNvPr>
          <p:cNvSpPr>
            <a:spLocks noGrp="1"/>
          </p:cNvSpPr>
          <p:nvPr>
            <p:ph type="title"/>
          </p:nvPr>
        </p:nvSpPr>
        <p:spPr>
          <a:xfrm>
            <a:off x="8771502" y="2791371"/>
            <a:ext cx="2571687" cy="867930"/>
          </a:xfrm>
        </p:spPr>
        <p:txBody>
          <a:bodyPr/>
          <a:lstStyle/>
          <a:p>
            <a:r>
              <a:rPr lang="en-US" dirty="0"/>
              <a:t>About the ZBI</a:t>
            </a:r>
          </a:p>
        </p:txBody>
      </p:sp>
      <p:sp>
        <p:nvSpPr>
          <p:cNvPr id="7" name="Text Placeholder 6">
            <a:extLst>
              <a:ext uri="{FF2B5EF4-FFF2-40B4-BE49-F238E27FC236}">
                <a16:creationId xmlns:a16="http://schemas.microsoft.com/office/drawing/2014/main" id="{E70AF050-E787-B09A-C682-604985F6FFDA}"/>
              </a:ext>
            </a:extLst>
          </p:cNvPr>
          <p:cNvSpPr>
            <a:spLocks noGrp="1"/>
          </p:cNvSpPr>
          <p:nvPr>
            <p:ph type="body" sz="half" idx="2"/>
          </p:nvPr>
        </p:nvSpPr>
        <p:spPr>
          <a:xfrm>
            <a:off x="471878" y="912399"/>
            <a:ext cx="5255162" cy="745177"/>
          </a:xfrm>
        </p:spPr>
        <p:txBody>
          <a:bodyPr>
            <a:noAutofit/>
          </a:bodyPr>
          <a:lstStyle/>
          <a:p>
            <a:pPr algn="just">
              <a:lnSpc>
                <a:spcPct val="100000"/>
              </a:lnSpc>
            </a:pPr>
            <a:r>
              <a:rPr lang="en-US" dirty="0"/>
              <a:t>The Zicklin Bright Index is sponsored by the Carol and</a:t>
            </a:r>
          </a:p>
          <a:p>
            <a:pPr algn="just">
              <a:lnSpc>
                <a:spcPct val="100000"/>
              </a:lnSpc>
            </a:pPr>
            <a:r>
              <a:rPr lang="en-US" dirty="0"/>
              <a:t>Lawrence Zicklin Center for Governance and Business</a:t>
            </a:r>
          </a:p>
          <a:p>
            <a:pPr algn="just">
              <a:lnSpc>
                <a:spcPct val="100000"/>
              </a:lnSpc>
            </a:pPr>
            <a:r>
              <a:rPr lang="en-US" dirty="0"/>
              <a:t>Ethics.</a:t>
            </a:r>
          </a:p>
        </p:txBody>
      </p:sp>
      <p:sp>
        <p:nvSpPr>
          <p:cNvPr id="3" name="Footer Placeholder 2">
            <a:extLst>
              <a:ext uri="{FF2B5EF4-FFF2-40B4-BE49-F238E27FC236}">
                <a16:creationId xmlns:a16="http://schemas.microsoft.com/office/drawing/2014/main" id="{43621888-5CC1-1FE7-0771-319DA55A9618}"/>
              </a:ext>
            </a:extLst>
          </p:cNvPr>
          <p:cNvSpPr>
            <a:spLocks noGrp="1"/>
          </p:cNvSpPr>
          <p:nvPr>
            <p:ph type="ftr" sz="quarter" idx="10"/>
          </p:nvPr>
        </p:nvSpPr>
        <p:spPr/>
        <p:txBody>
          <a:bodyPr/>
          <a:lstStyle/>
          <a:p>
            <a:r>
              <a:rPr lang="en-US" dirty="0"/>
              <a:t>Zicklin Bright Index</a:t>
            </a:r>
          </a:p>
        </p:txBody>
      </p:sp>
      <p:sp>
        <p:nvSpPr>
          <p:cNvPr id="4" name="Slide Number Placeholder 3">
            <a:extLst>
              <a:ext uri="{FF2B5EF4-FFF2-40B4-BE49-F238E27FC236}">
                <a16:creationId xmlns:a16="http://schemas.microsoft.com/office/drawing/2014/main" id="{A2B53B18-53E3-1C28-B93A-13D2B64B988B}"/>
              </a:ext>
            </a:extLst>
          </p:cNvPr>
          <p:cNvSpPr>
            <a:spLocks noGrp="1"/>
          </p:cNvSpPr>
          <p:nvPr>
            <p:ph type="sldNum" sz="quarter" idx="11"/>
          </p:nvPr>
        </p:nvSpPr>
        <p:spPr/>
        <p:txBody>
          <a:bodyPr/>
          <a:lstStyle/>
          <a:p>
            <a:fld id="{DD253308-F9C5-4FCB-8415-6DEE77C16A35}" type="slidenum">
              <a:rPr lang="en-US" smtClean="0"/>
              <a:pPr/>
              <a:t>32</a:t>
            </a:fld>
            <a:endParaRPr lang="en-US"/>
          </a:p>
        </p:txBody>
      </p:sp>
      <p:sp>
        <p:nvSpPr>
          <p:cNvPr id="8" name="Rectangle 7">
            <a:extLst>
              <a:ext uri="{FF2B5EF4-FFF2-40B4-BE49-F238E27FC236}">
                <a16:creationId xmlns:a16="http://schemas.microsoft.com/office/drawing/2014/main" id="{CCFB97B2-A03A-950D-2177-83DB6582EA2C}"/>
              </a:ext>
            </a:extLst>
          </p:cNvPr>
          <p:cNvSpPr/>
          <p:nvPr/>
        </p:nvSpPr>
        <p:spPr>
          <a:xfrm>
            <a:off x="7419977" y="0"/>
            <a:ext cx="4772023" cy="29638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FB1AC2-08B8-86D7-DA60-AEE4C0BBE41C}"/>
              </a:ext>
            </a:extLst>
          </p:cNvPr>
          <p:cNvSpPr/>
          <p:nvPr/>
        </p:nvSpPr>
        <p:spPr>
          <a:xfrm>
            <a:off x="7454273" y="3874611"/>
            <a:ext cx="4737728" cy="26125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F3D89907-D6F9-A2FB-A42F-DB3799EBA031}"/>
              </a:ext>
            </a:extLst>
          </p:cNvPr>
          <p:cNvSpPr txBox="1">
            <a:spLocks/>
          </p:cNvSpPr>
          <p:nvPr/>
        </p:nvSpPr>
        <p:spPr>
          <a:xfrm>
            <a:off x="471877" y="2517422"/>
            <a:ext cx="5255163" cy="973363"/>
          </a:xfrm>
          <a:prstGeom prst="rect">
            <a:avLst/>
          </a:prstGeom>
        </p:spPr>
        <p:txBody>
          <a:bodyPr vert="horz" lIns="0" tIns="45720" rIns="0" bIns="45720" rtlCol="0">
            <a:noAutofit/>
          </a:bodyPr>
          <a:lstStyle>
            <a:lvl1pPr marL="0" indent="0" algn="l" defTabSz="914400" rtl="0" eaLnBrk="1" latinLnBrk="0" hangingPunct="1">
              <a:lnSpc>
                <a:spcPct val="113000"/>
              </a:lnSpc>
              <a:spcBef>
                <a:spcPts val="800"/>
              </a:spcBef>
              <a:spcAft>
                <a:spcPts val="200"/>
              </a:spcAft>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113000"/>
              </a:lnSpc>
              <a:spcBef>
                <a:spcPts val="800"/>
              </a:spcBef>
              <a:spcAft>
                <a:spcPts val="200"/>
              </a:spcAft>
              <a:buFont typeface="Arial"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13000"/>
              </a:lnSpc>
              <a:spcBef>
                <a:spcPts val="800"/>
              </a:spcBef>
              <a:spcAft>
                <a:spcPts val="200"/>
              </a:spcAft>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13000"/>
              </a:lnSpc>
              <a:spcBef>
                <a:spcPts val="800"/>
              </a:spcBef>
              <a:spcAft>
                <a:spcPts val="200"/>
              </a:spcAft>
              <a:buFont typeface="Arial"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13000"/>
              </a:lnSpc>
              <a:spcBef>
                <a:spcPts val="800"/>
              </a:spcBef>
              <a:spcAft>
                <a:spcPts val="200"/>
              </a:spcAft>
              <a:buFont typeface="Arial"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lnSpc>
                <a:spcPct val="100000"/>
              </a:lnSpc>
            </a:pPr>
            <a:r>
              <a:rPr lang="en-US" dirty="0"/>
              <a:t>The Zicklin Center is housed under the ESG Initiative at the Wharton School of the University of Pennsylvania</a:t>
            </a:r>
          </a:p>
        </p:txBody>
      </p:sp>
      <p:sp>
        <p:nvSpPr>
          <p:cNvPr id="15" name="TextBox 14">
            <a:extLst>
              <a:ext uri="{FF2B5EF4-FFF2-40B4-BE49-F238E27FC236}">
                <a16:creationId xmlns:a16="http://schemas.microsoft.com/office/drawing/2014/main" id="{2EB26499-D01D-D847-72BA-B4B881BE4AE2}"/>
              </a:ext>
            </a:extLst>
          </p:cNvPr>
          <p:cNvSpPr txBox="1"/>
          <p:nvPr/>
        </p:nvSpPr>
        <p:spPr>
          <a:xfrm>
            <a:off x="415637" y="3696600"/>
            <a:ext cx="5367646" cy="1569660"/>
          </a:xfrm>
          <a:prstGeom prst="rect">
            <a:avLst/>
          </a:prstGeom>
          <a:noFill/>
        </p:spPr>
        <p:txBody>
          <a:bodyPr wrap="square">
            <a:spAutoFit/>
          </a:bodyPr>
          <a:lstStyle/>
          <a:p>
            <a:pPr algn="just"/>
            <a:r>
              <a:rPr lang="en-US" sz="1600" b="0" i="0" u="none" strike="noStrike" dirty="0">
                <a:solidFill>
                  <a:schemeClr val="tx2"/>
                </a:solidFill>
                <a:effectLst/>
              </a:rPr>
              <a:t>The Center sponsors and disseminates leading research</a:t>
            </a:r>
          </a:p>
          <a:p>
            <a:pPr algn="just"/>
            <a:r>
              <a:rPr lang="en-US" sz="1600" b="0" i="0" u="none" strike="noStrike" dirty="0">
                <a:solidFill>
                  <a:schemeClr val="tx2"/>
                </a:solidFill>
                <a:effectLst/>
              </a:rPr>
              <a:t>on critical topics in business ethics. It provides students,</a:t>
            </a:r>
          </a:p>
          <a:p>
            <a:pPr algn="just"/>
            <a:r>
              <a:rPr lang="en-US" sz="1600" b="0" i="0" u="none" strike="noStrike" dirty="0">
                <a:solidFill>
                  <a:schemeClr val="tx2"/>
                </a:solidFill>
                <a:effectLst/>
              </a:rPr>
              <a:t>educators, business leaders, and policymakers with</a:t>
            </a:r>
          </a:p>
          <a:p>
            <a:pPr algn="just"/>
            <a:r>
              <a:rPr lang="en-US" sz="1600" b="0" i="0" u="none" strike="noStrike" dirty="0">
                <a:solidFill>
                  <a:schemeClr val="tx2"/>
                </a:solidFill>
                <a:effectLst/>
              </a:rPr>
              <a:t>research to meet the ethical, governance, and compliance challenges that arise in complex business transactions.</a:t>
            </a:r>
            <a:endParaRPr lang="en-US" sz="1600" dirty="0">
              <a:solidFill>
                <a:schemeClr val="tx2"/>
              </a:solidFill>
            </a:endParaRPr>
          </a:p>
        </p:txBody>
      </p:sp>
      <p:cxnSp>
        <p:nvCxnSpPr>
          <p:cNvPr id="18" name="Straight Connector 17">
            <a:extLst>
              <a:ext uri="{FF2B5EF4-FFF2-40B4-BE49-F238E27FC236}">
                <a16:creationId xmlns:a16="http://schemas.microsoft.com/office/drawing/2014/main" id="{A3815D1D-BCD2-B8AC-467F-64EDCDCF612D}"/>
              </a:ext>
            </a:extLst>
          </p:cNvPr>
          <p:cNvCxnSpPr/>
          <p:nvPr/>
        </p:nvCxnSpPr>
        <p:spPr>
          <a:xfrm>
            <a:off x="471878" y="2176341"/>
            <a:ext cx="525516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E14D7A7-8647-4472-7DD9-F970A0657BB6}"/>
              </a:ext>
            </a:extLst>
          </p:cNvPr>
          <p:cNvCxnSpPr/>
          <p:nvPr/>
        </p:nvCxnSpPr>
        <p:spPr>
          <a:xfrm>
            <a:off x="471878" y="3509486"/>
            <a:ext cx="525516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917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E0D551-3EF3-9603-8C81-5C1572E2A7C2}"/>
              </a:ext>
            </a:extLst>
          </p:cNvPr>
          <p:cNvSpPr>
            <a:spLocks noGrp="1"/>
          </p:cNvSpPr>
          <p:nvPr>
            <p:ph type="ctrTitle"/>
          </p:nvPr>
        </p:nvSpPr>
        <p:spPr/>
        <p:txBody>
          <a:bodyPr/>
          <a:lstStyle/>
          <a:p>
            <a:r>
              <a:rPr lang="en-US" sz="4000" b="1" i="0" cap="none" dirty="0">
                <a:latin typeface="Arial" panose="020B0604020202020204" pitchFamily="34" charset="0"/>
                <a:cs typeface="Arial" panose="020B0604020202020204" pitchFamily="34" charset="0"/>
              </a:rPr>
              <a:t>Zicklin </a:t>
            </a:r>
            <a:r>
              <a:rPr lang="en-US" sz="4000" b="1" i="0" cap="none" dirty="0">
                <a:solidFill>
                  <a:schemeClr val="accent4"/>
                </a:solidFill>
                <a:latin typeface="Arial" panose="020B0604020202020204" pitchFamily="34" charset="0"/>
                <a:cs typeface="Arial" panose="020B0604020202020204" pitchFamily="34" charset="0"/>
              </a:rPr>
              <a:t>Bright</a:t>
            </a:r>
            <a:r>
              <a:rPr lang="en-US" sz="4000" b="1" i="0" cap="none" dirty="0">
                <a:latin typeface="Arial" panose="020B0604020202020204" pitchFamily="34" charset="0"/>
                <a:cs typeface="Arial" panose="020B0604020202020204" pitchFamily="34" charset="0"/>
              </a:rPr>
              <a:t> Index</a:t>
            </a:r>
            <a:endParaRPr lang="en-US" dirty="0"/>
          </a:p>
        </p:txBody>
      </p:sp>
      <p:sp>
        <p:nvSpPr>
          <p:cNvPr id="5" name="Subtitle 4">
            <a:extLst>
              <a:ext uri="{FF2B5EF4-FFF2-40B4-BE49-F238E27FC236}">
                <a16:creationId xmlns:a16="http://schemas.microsoft.com/office/drawing/2014/main" id="{0F54164E-8332-EF91-C0E4-2A7390DD981F}"/>
              </a:ext>
            </a:extLst>
          </p:cNvPr>
          <p:cNvSpPr>
            <a:spLocks noGrp="1"/>
          </p:cNvSpPr>
          <p:nvPr>
            <p:ph type="subTitle" idx="1"/>
          </p:nvPr>
        </p:nvSpPr>
        <p:spPr>
          <a:xfrm>
            <a:off x="575672" y="4550000"/>
            <a:ext cx="9144000" cy="507318"/>
          </a:xfrm>
        </p:spPr>
        <p:txBody>
          <a:bodyPr/>
          <a:lstStyle/>
          <a:p>
            <a:r>
              <a:rPr lang="en-US" dirty="0">
                <a:solidFill>
                  <a:schemeClr val="accent4"/>
                </a:solidFill>
              </a:rPr>
              <a:t>B</a:t>
            </a:r>
            <a:r>
              <a:rPr lang="en-US" dirty="0"/>
              <a:t>usiness Done </a:t>
            </a:r>
            <a:r>
              <a:rPr lang="en-US" dirty="0">
                <a:solidFill>
                  <a:schemeClr val="accent4"/>
                </a:solidFill>
              </a:rPr>
              <a:t>Right</a:t>
            </a:r>
          </a:p>
        </p:txBody>
      </p:sp>
      <p:sp>
        <p:nvSpPr>
          <p:cNvPr id="2" name="Footer Placeholder 1">
            <a:extLst>
              <a:ext uri="{FF2B5EF4-FFF2-40B4-BE49-F238E27FC236}">
                <a16:creationId xmlns:a16="http://schemas.microsoft.com/office/drawing/2014/main" id="{14077294-0FBB-F2FC-E163-FF510A5B6A1B}"/>
              </a:ext>
            </a:extLst>
          </p:cNvPr>
          <p:cNvSpPr>
            <a:spLocks noGrp="1"/>
          </p:cNvSpPr>
          <p:nvPr>
            <p:ph type="ftr" sz="quarter" idx="4294967295"/>
          </p:nvPr>
        </p:nvSpPr>
        <p:spPr>
          <a:xfrm>
            <a:off x="7662272" y="6486525"/>
            <a:ext cx="4114800" cy="365125"/>
          </a:xfrm>
        </p:spPr>
        <p:txBody>
          <a:bodyPr/>
          <a:lstStyle/>
          <a:p>
            <a:r>
              <a:rPr lang="en-US" dirty="0"/>
              <a:t>Zicklin Bright Index</a:t>
            </a:r>
          </a:p>
        </p:txBody>
      </p:sp>
      <p:sp>
        <p:nvSpPr>
          <p:cNvPr id="3" name="Slide Number Placeholder 2">
            <a:extLst>
              <a:ext uri="{FF2B5EF4-FFF2-40B4-BE49-F238E27FC236}">
                <a16:creationId xmlns:a16="http://schemas.microsoft.com/office/drawing/2014/main" id="{9ACB1E32-7D20-84DE-D7B4-15931CF940D0}"/>
              </a:ext>
            </a:extLst>
          </p:cNvPr>
          <p:cNvSpPr>
            <a:spLocks noGrp="1"/>
          </p:cNvSpPr>
          <p:nvPr>
            <p:ph type="sldNum" sz="quarter" idx="4294967295"/>
          </p:nvPr>
        </p:nvSpPr>
        <p:spPr>
          <a:xfrm>
            <a:off x="11695113" y="6486525"/>
            <a:ext cx="496887" cy="365125"/>
          </a:xfrm>
        </p:spPr>
        <p:txBody>
          <a:bodyPr/>
          <a:lstStyle/>
          <a:p>
            <a:fld id="{DD253308-F9C5-4FCB-8415-6DEE77C16A35}" type="slidenum">
              <a:rPr lang="en-US" smtClean="0"/>
              <a:pPr/>
              <a:t>33</a:t>
            </a:fld>
            <a:endParaRPr lang="en-US" dirty="0"/>
          </a:p>
        </p:txBody>
      </p:sp>
    </p:spTree>
    <p:extLst>
      <p:ext uri="{BB962C8B-B14F-4D97-AF65-F5344CB8AC3E}">
        <p14:creationId xmlns:p14="http://schemas.microsoft.com/office/powerpoint/2010/main" val="161408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BB9460-DAF9-6AA5-1CD2-8E7D62BA83D9}"/>
              </a:ext>
            </a:extLst>
          </p:cNvPr>
          <p:cNvSpPr>
            <a:spLocks noGrp="1"/>
          </p:cNvSpPr>
          <p:nvPr>
            <p:ph type="title"/>
          </p:nvPr>
        </p:nvSpPr>
        <p:spPr>
          <a:xfrm>
            <a:off x="8771503" y="3179170"/>
            <a:ext cx="2068970" cy="480131"/>
          </a:xfrm>
        </p:spPr>
        <p:txBody>
          <a:bodyPr/>
          <a:lstStyle/>
          <a:p>
            <a:r>
              <a:rPr lang="en-US" dirty="0"/>
              <a:t>Introduction</a:t>
            </a:r>
          </a:p>
        </p:txBody>
      </p:sp>
      <p:sp>
        <p:nvSpPr>
          <p:cNvPr id="7" name="Text Placeholder 6">
            <a:extLst>
              <a:ext uri="{FF2B5EF4-FFF2-40B4-BE49-F238E27FC236}">
                <a16:creationId xmlns:a16="http://schemas.microsoft.com/office/drawing/2014/main" id="{E70AF050-E787-B09A-C682-604985F6FFDA}"/>
              </a:ext>
            </a:extLst>
          </p:cNvPr>
          <p:cNvSpPr>
            <a:spLocks noGrp="1"/>
          </p:cNvSpPr>
          <p:nvPr>
            <p:ph type="body" sz="half" idx="2"/>
          </p:nvPr>
        </p:nvSpPr>
        <p:spPr>
          <a:xfrm>
            <a:off x="471878" y="916389"/>
            <a:ext cx="5255162" cy="745177"/>
          </a:xfrm>
        </p:spPr>
        <p:txBody>
          <a:bodyPr>
            <a:noAutofit/>
          </a:bodyPr>
          <a:lstStyle/>
          <a:p>
            <a:pPr algn="just"/>
            <a:r>
              <a:rPr lang="en-US" dirty="0"/>
              <a:t>Companies significantly impact the human rights of the communities they influence.</a:t>
            </a:r>
          </a:p>
        </p:txBody>
      </p:sp>
      <p:sp>
        <p:nvSpPr>
          <p:cNvPr id="3" name="Footer Placeholder 2">
            <a:extLst>
              <a:ext uri="{FF2B5EF4-FFF2-40B4-BE49-F238E27FC236}">
                <a16:creationId xmlns:a16="http://schemas.microsoft.com/office/drawing/2014/main" id="{43621888-5CC1-1FE7-0771-319DA55A9618}"/>
              </a:ext>
            </a:extLst>
          </p:cNvPr>
          <p:cNvSpPr>
            <a:spLocks noGrp="1"/>
          </p:cNvSpPr>
          <p:nvPr>
            <p:ph type="ftr" sz="quarter" idx="10"/>
          </p:nvPr>
        </p:nvSpPr>
        <p:spPr/>
        <p:txBody>
          <a:bodyPr/>
          <a:lstStyle/>
          <a:p>
            <a:r>
              <a:rPr lang="en-US" dirty="0"/>
              <a:t>Zicklin Bright Index</a:t>
            </a:r>
          </a:p>
        </p:txBody>
      </p:sp>
      <p:sp>
        <p:nvSpPr>
          <p:cNvPr id="4" name="Slide Number Placeholder 3">
            <a:extLst>
              <a:ext uri="{FF2B5EF4-FFF2-40B4-BE49-F238E27FC236}">
                <a16:creationId xmlns:a16="http://schemas.microsoft.com/office/drawing/2014/main" id="{A2B53B18-53E3-1C28-B93A-13D2B64B988B}"/>
              </a:ext>
            </a:extLst>
          </p:cNvPr>
          <p:cNvSpPr>
            <a:spLocks noGrp="1"/>
          </p:cNvSpPr>
          <p:nvPr>
            <p:ph type="sldNum" sz="quarter" idx="11"/>
          </p:nvPr>
        </p:nvSpPr>
        <p:spPr/>
        <p:txBody>
          <a:bodyPr/>
          <a:lstStyle/>
          <a:p>
            <a:fld id="{DD253308-F9C5-4FCB-8415-6DEE77C16A35}" type="slidenum">
              <a:rPr lang="en-US" smtClean="0"/>
              <a:pPr/>
              <a:t>4</a:t>
            </a:fld>
            <a:endParaRPr lang="en-US"/>
          </a:p>
        </p:txBody>
      </p:sp>
      <p:sp>
        <p:nvSpPr>
          <p:cNvPr id="8" name="Rectangle 7">
            <a:extLst>
              <a:ext uri="{FF2B5EF4-FFF2-40B4-BE49-F238E27FC236}">
                <a16:creationId xmlns:a16="http://schemas.microsoft.com/office/drawing/2014/main" id="{CCFB97B2-A03A-950D-2177-83DB6582EA2C}"/>
              </a:ext>
            </a:extLst>
          </p:cNvPr>
          <p:cNvSpPr/>
          <p:nvPr/>
        </p:nvSpPr>
        <p:spPr>
          <a:xfrm>
            <a:off x="7419977" y="0"/>
            <a:ext cx="4772023" cy="29638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FB1AC2-08B8-86D7-DA60-AEE4C0BBE41C}"/>
              </a:ext>
            </a:extLst>
          </p:cNvPr>
          <p:cNvSpPr/>
          <p:nvPr/>
        </p:nvSpPr>
        <p:spPr>
          <a:xfrm>
            <a:off x="7454273" y="3874611"/>
            <a:ext cx="4737728" cy="26125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F3D89907-D6F9-A2FB-A42F-DB3799EBA031}"/>
              </a:ext>
            </a:extLst>
          </p:cNvPr>
          <p:cNvSpPr txBox="1">
            <a:spLocks/>
          </p:cNvSpPr>
          <p:nvPr/>
        </p:nvSpPr>
        <p:spPr>
          <a:xfrm>
            <a:off x="471877" y="1784212"/>
            <a:ext cx="5255163" cy="1785753"/>
          </a:xfrm>
          <a:prstGeom prst="rect">
            <a:avLst/>
          </a:prstGeom>
        </p:spPr>
        <p:txBody>
          <a:bodyPr vert="horz" lIns="0" tIns="45720" rIns="0" bIns="45720" rtlCol="0">
            <a:noAutofit/>
          </a:bodyPr>
          <a:lstStyle>
            <a:lvl1pPr marL="0" indent="0" algn="l" defTabSz="914400" rtl="0" eaLnBrk="1" latinLnBrk="0" hangingPunct="1">
              <a:lnSpc>
                <a:spcPct val="113000"/>
              </a:lnSpc>
              <a:spcBef>
                <a:spcPts val="800"/>
              </a:spcBef>
              <a:spcAft>
                <a:spcPts val="200"/>
              </a:spcAft>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113000"/>
              </a:lnSpc>
              <a:spcBef>
                <a:spcPts val="800"/>
              </a:spcBef>
              <a:spcAft>
                <a:spcPts val="200"/>
              </a:spcAft>
              <a:buFont typeface="Arial"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13000"/>
              </a:lnSpc>
              <a:spcBef>
                <a:spcPts val="800"/>
              </a:spcBef>
              <a:spcAft>
                <a:spcPts val="200"/>
              </a:spcAft>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13000"/>
              </a:lnSpc>
              <a:spcBef>
                <a:spcPts val="800"/>
              </a:spcBef>
              <a:spcAft>
                <a:spcPts val="200"/>
              </a:spcAft>
              <a:buFont typeface="Arial"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13000"/>
              </a:lnSpc>
              <a:spcBef>
                <a:spcPts val="800"/>
              </a:spcBef>
              <a:spcAft>
                <a:spcPts val="200"/>
              </a:spcAft>
              <a:buFont typeface="Arial"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en-US" dirty="0"/>
              <a:t>A business is an alliance for productivity and social development. Behind a balance sheet, there are human beings with distinct rights in a vast and complex value chain that businesses should honor and protect.</a:t>
            </a:r>
          </a:p>
        </p:txBody>
      </p:sp>
      <p:sp>
        <p:nvSpPr>
          <p:cNvPr id="15" name="TextBox 14">
            <a:extLst>
              <a:ext uri="{FF2B5EF4-FFF2-40B4-BE49-F238E27FC236}">
                <a16:creationId xmlns:a16="http://schemas.microsoft.com/office/drawing/2014/main" id="{2EB26499-D01D-D847-72BA-B4B881BE4AE2}"/>
              </a:ext>
            </a:extLst>
          </p:cNvPr>
          <p:cNvSpPr txBox="1"/>
          <p:nvPr/>
        </p:nvSpPr>
        <p:spPr>
          <a:xfrm>
            <a:off x="415635" y="3191361"/>
            <a:ext cx="5367646" cy="2308324"/>
          </a:xfrm>
          <a:prstGeom prst="rect">
            <a:avLst/>
          </a:prstGeom>
          <a:noFill/>
        </p:spPr>
        <p:txBody>
          <a:bodyPr wrap="square">
            <a:spAutoFit/>
          </a:bodyPr>
          <a:lstStyle/>
          <a:p>
            <a:pPr algn="just"/>
            <a:r>
              <a:rPr lang="en-US" sz="1600" b="0" i="0" u="none" strike="noStrike" dirty="0">
                <a:solidFill>
                  <a:schemeClr val="tx2"/>
                </a:solidFill>
                <a:effectLst/>
              </a:rPr>
              <a:t>In regions and countries where public sector institutions are challenged, the economic power and good governance principles of the private sector are more than simple exemplars. Businesses</a:t>
            </a:r>
            <a:r>
              <a:rPr lang="en-US" sz="1600" dirty="0">
                <a:solidFill>
                  <a:schemeClr val="tx2"/>
                </a:solidFill>
              </a:rPr>
              <a:t> ideally </a:t>
            </a:r>
            <a:r>
              <a:rPr lang="en-US" sz="1600" b="0" i="0" u="none" strike="noStrike" dirty="0">
                <a:solidFill>
                  <a:schemeClr val="tx2"/>
                </a:solidFill>
                <a:effectLst/>
              </a:rPr>
              <a:t>acquire a level of responsibility regarding the human rights of stakeholders in the communities that they impact. The promotion of this responsibility highlights best practices, offers deserved recognition, prompts ethical competition, and spurs an investment in human rights.</a:t>
            </a:r>
            <a:endParaRPr lang="en-US" sz="1600" dirty="0">
              <a:solidFill>
                <a:schemeClr val="tx2"/>
              </a:solidFill>
            </a:endParaRPr>
          </a:p>
        </p:txBody>
      </p:sp>
      <p:cxnSp>
        <p:nvCxnSpPr>
          <p:cNvPr id="18" name="Straight Connector 17">
            <a:extLst>
              <a:ext uri="{FF2B5EF4-FFF2-40B4-BE49-F238E27FC236}">
                <a16:creationId xmlns:a16="http://schemas.microsoft.com/office/drawing/2014/main" id="{A3815D1D-BCD2-B8AC-467F-64EDCDCF612D}"/>
              </a:ext>
            </a:extLst>
          </p:cNvPr>
          <p:cNvCxnSpPr/>
          <p:nvPr/>
        </p:nvCxnSpPr>
        <p:spPr>
          <a:xfrm>
            <a:off x="471878" y="1657576"/>
            <a:ext cx="525516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E14D7A7-8647-4472-7DD9-F970A0657BB6}"/>
              </a:ext>
            </a:extLst>
          </p:cNvPr>
          <p:cNvCxnSpPr/>
          <p:nvPr/>
        </p:nvCxnSpPr>
        <p:spPr>
          <a:xfrm>
            <a:off x="471878" y="3064867"/>
            <a:ext cx="525516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64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BB9460-DAF9-6AA5-1CD2-8E7D62BA83D9}"/>
              </a:ext>
            </a:extLst>
          </p:cNvPr>
          <p:cNvSpPr>
            <a:spLocks noGrp="1"/>
          </p:cNvSpPr>
          <p:nvPr>
            <p:ph type="title"/>
          </p:nvPr>
        </p:nvSpPr>
        <p:spPr>
          <a:xfrm>
            <a:off x="8771503" y="3179170"/>
            <a:ext cx="2068970" cy="480131"/>
          </a:xfrm>
        </p:spPr>
        <p:txBody>
          <a:bodyPr/>
          <a:lstStyle/>
          <a:p>
            <a:r>
              <a:rPr lang="en-US" dirty="0"/>
              <a:t>Introduction</a:t>
            </a:r>
          </a:p>
        </p:txBody>
      </p:sp>
      <p:sp>
        <p:nvSpPr>
          <p:cNvPr id="7" name="Text Placeholder 6">
            <a:extLst>
              <a:ext uri="{FF2B5EF4-FFF2-40B4-BE49-F238E27FC236}">
                <a16:creationId xmlns:a16="http://schemas.microsoft.com/office/drawing/2014/main" id="{E70AF050-E787-B09A-C682-604985F6FFDA}"/>
              </a:ext>
            </a:extLst>
          </p:cNvPr>
          <p:cNvSpPr>
            <a:spLocks noGrp="1"/>
          </p:cNvSpPr>
          <p:nvPr>
            <p:ph type="body" sz="half" idx="2"/>
          </p:nvPr>
        </p:nvSpPr>
        <p:spPr>
          <a:xfrm>
            <a:off x="471878" y="1137354"/>
            <a:ext cx="5255162" cy="745177"/>
          </a:xfrm>
        </p:spPr>
        <p:txBody>
          <a:bodyPr>
            <a:noAutofit/>
          </a:bodyPr>
          <a:lstStyle/>
          <a:p>
            <a:r>
              <a:rPr lang="en-US" b="0" i="0" u="none" strike="noStrike" dirty="0">
                <a:solidFill>
                  <a:schemeClr val="accent1"/>
                </a:solidFill>
                <a:effectLst/>
              </a:rPr>
              <a:t>Business and human rights (BHR) standards and guidelines are advancing rapidly across industries and jurisdictions. </a:t>
            </a:r>
            <a:endParaRPr lang="en-US" dirty="0">
              <a:solidFill>
                <a:schemeClr val="accent1"/>
              </a:solidFill>
            </a:endParaRPr>
          </a:p>
        </p:txBody>
      </p:sp>
      <p:sp>
        <p:nvSpPr>
          <p:cNvPr id="3" name="Footer Placeholder 2">
            <a:extLst>
              <a:ext uri="{FF2B5EF4-FFF2-40B4-BE49-F238E27FC236}">
                <a16:creationId xmlns:a16="http://schemas.microsoft.com/office/drawing/2014/main" id="{43621888-5CC1-1FE7-0771-319DA55A9618}"/>
              </a:ext>
            </a:extLst>
          </p:cNvPr>
          <p:cNvSpPr>
            <a:spLocks noGrp="1"/>
          </p:cNvSpPr>
          <p:nvPr>
            <p:ph type="ftr" sz="quarter" idx="10"/>
          </p:nvPr>
        </p:nvSpPr>
        <p:spPr/>
        <p:txBody>
          <a:bodyPr/>
          <a:lstStyle/>
          <a:p>
            <a:r>
              <a:rPr lang="en-US" dirty="0"/>
              <a:t>Zicklin Bright Index</a:t>
            </a:r>
          </a:p>
        </p:txBody>
      </p:sp>
      <p:sp>
        <p:nvSpPr>
          <p:cNvPr id="4" name="Slide Number Placeholder 3">
            <a:extLst>
              <a:ext uri="{FF2B5EF4-FFF2-40B4-BE49-F238E27FC236}">
                <a16:creationId xmlns:a16="http://schemas.microsoft.com/office/drawing/2014/main" id="{A2B53B18-53E3-1C28-B93A-13D2B64B988B}"/>
              </a:ext>
            </a:extLst>
          </p:cNvPr>
          <p:cNvSpPr>
            <a:spLocks noGrp="1"/>
          </p:cNvSpPr>
          <p:nvPr>
            <p:ph type="sldNum" sz="quarter" idx="11"/>
          </p:nvPr>
        </p:nvSpPr>
        <p:spPr/>
        <p:txBody>
          <a:bodyPr/>
          <a:lstStyle/>
          <a:p>
            <a:fld id="{DD253308-F9C5-4FCB-8415-6DEE77C16A35}" type="slidenum">
              <a:rPr lang="en-US" smtClean="0"/>
              <a:pPr/>
              <a:t>5</a:t>
            </a:fld>
            <a:endParaRPr lang="en-US"/>
          </a:p>
        </p:txBody>
      </p:sp>
      <p:sp>
        <p:nvSpPr>
          <p:cNvPr id="8" name="Rectangle 7">
            <a:extLst>
              <a:ext uri="{FF2B5EF4-FFF2-40B4-BE49-F238E27FC236}">
                <a16:creationId xmlns:a16="http://schemas.microsoft.com/office/drawing/2014/main" id="{CCFB97B2-A03A-950D-2177-83DB6582EA2C}"/>
              </a:ext>
            </a:extLst>
          </p:cNvPr>
          <p:cNvSpPr/>
          <p:nvPr/>
        </p:nvSpPr>
        <p:spPr>
          <a:xfrm>
            <a:off x="7419977" y="0"/>
            <a:ext cx="4772023" cy="29638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FB1AC2-08B8-86D7-DA60-AEE4C0BBE41C}"/>
              </a:ext>
            </a:extLst>
          </p:cNvPr>
          <p:cNvSpPr/>
          <p:nvPr/>
        </p:nvSpPr>
        <p:spPr>
          <a:xfrm>
            <a:off x="7454273" y="3874611"/>
            <a:ext cx="4737728" cy="26125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F3D89907-D6F9-A2FB-A42F-DB3799EBA031}"/>
              </a:ext>
            </a:extLst>
          </p:cNvPr>
          <p:cNvSpPr txBox="1">
            <a:spLocks/>
          </p:cNvSpPr>
          <p:nvPr/>
        </p:nvSpPr>
        <p:spPr>
          <a:xfrm>
            <a:off x="471878" y="2223028"/>
            <a:ext cx="5255163" cy="986580"/>
          </a:xfrm>
          <a:prstGeom prst="rect">
            <a:avLst/>
          </a:prstGeom>
        </p:spPr>
        <p:txBody>
          <a:bodyPr vert="horz" lIns="0" tIns="45720" rIns="0" bIns="45720" rtlCol="0">
            <a:noAutofit/>
          </a:bodyPr>
          <a:lstStyle>
            <a:lvl1pPr marL="0" indent="0" algn="l" defTabSz="914400" rtl="0" eaLnBrk="1" latinLnBrk="0" hangingPunct="1">
              <a:lnSpc>
                <a:spcPct val="113000"/>
              </a:lnSpc>
              <a:spcBef>
                <a:spcPts val="800"/>
              </a:spcBef>
              <a:spcAft>
                <a:spcPts val="200"/>
              </a:spcAft>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113000"/>
              </a:lnSpc>
              <a:spcBef>
                <a:spcPts val="800"/>
              </a:spcBef>
              <a:spcAft>
                <a:spcPts val="200"/>
              </a:spcAft>
              <a:buFont typeface="Arial"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13000"/>
              </a:lnSpc>
              <a:spcBef>
                <a:spcPts val="800"/>
              </a:spcBef>
              <a:spcAft>
                <a:spcPts val="200"/>
              </a:spcAft>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13000"/>
              </a:lnSpc>
              <a:spcBef>
                <a:spcPts val="800"/>
              </a:spcBef>
              <a:spcAft>
                <a:spcPts val="200"/>
              </a:spcAft>
              <a:buFont typeface="Arial"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13000"/>
              </a:lnSpc>
              <a:spcBef>
                <a:spcPts val="800"/>
              </a:spcBef>
              <a:spcAft>
                <a:spcPts val="200"/>
              </a:spcAft>
              <a:buFont typeface="Arial"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rtl="0">
              <a:spcBef>
                <a:spcPts val="0"/>
              </a:spcBef>
              <a:spcAft>
                <a:spcPts val="0"/>
              </a:spcAft>
            </a:pPr>
            <a:r>
              <a:rPr lang="en-US" b="0" i="0" u="none" strike="noStrike" dirty="0">
                <a:effectLst/>
              </a:rPr>
              <a:t>Companies are increasingly taking this matter seriously and making genuine efforts to ensure they respect the human rights of those they directly impact. </a:t>
            </a:r>
            <a:br>
              <a:rPr lang="en-US" dirty="0"/>
            </a:br>
            <a:br>
              <a:rPr lang="en-US" dirty="0"/>
            </a:br>
            <a:endParaRPr lang="en-US" dirty="0"/>
          </a:p>
        </p:txBody>
      </p:sp>
      <p:sp>
        <p:nvSpPr>
          <p:cNvPr id="15" name="TextBox 14">
            <a:extLst>
              <a:ext uri="{FF2B5EF4-FFF2-40B4-BE49-F238E27FC236}">
                <a16:creationId xmlns:a16="http://schemas.microsoft.com/office/drawing/2014/main" id="{2EB26499-D01D-D847-72BA-B4B881BE4AE2}"/>
              </a:ext>
            </a:extLst>
          </p:cNvPr>
          <p:cNvSpPr txBox="1"/>
          <p:nvPr/>
        </p:nvSpPr>
        <p:spPr>
          <a:xfrm>
            <a:off x="415636" y="3466286"/>
            <a:ext cx="5367646" cy="1077218"/>
          </a:xfrm>
          <a:prstGeom prst="rect">
            <a:avLst/>
          </a:prstGeom>
          <a:noFill/>
        </p:spPr>
        <p:txBody>
          <a:bodyPr wrap="square">
            <a:spAutoFit/>
          </a:bodyPr>
          <a:lstStyle/>
          <a:p>
            <a:pPr rtl="0">
              <a:spcBef>
                <a:spcPts val="595"/>
              </a:spcBef>
              <a:spcAft>
                <a:spcPts val="0"/>
              </a:spcAft>
            </a:pPr>
            <a:r>
              <a:rPr lang="en-US" sz="1600" b="0" i="0" u="none" strike="noStrike" dirty="0">
                <a:effectLst/>
              </a:rPr>
              <a:t>Until now</a:t>
            </a:r>
            <a:r>
              <a:rPr lang="en-US" sz="1600" b="0" i="0" u="none" strike="noStrike" dirty="0">
                <a:solidFill>
                  <a:schemeClr val="tx2"/>
                </a:solidFill>
                <a:effectLst/>
              </a:rPr>
              <a:t>, companies with the most distinguished record of BHR achievements have not been adequately recognized. Additionally, it was impossible to learn from BHR best practices.</a:t>
            </a:r>
          </a:p>
        </p:txBody>
      </p:sp>
      <p:cxnSp>
        <p:nvCxnSpPr>
          <p:cNvPr id="18" name="Straight Connector 17">
            <a:extLst>
              <a:ext uri="{FF2B5EF4-FFF2-40B4-BE49-F238E27FC236}">
                <a16:creationId xmlns:a16="http://schemas.microsoft.com/office/drawing/2014/main" id="{A3815D1D-BCD2-B8AC-467F-64EDCDCF612D}"/>
              </a:ext>
            </a:extLst>
          </p:cNvPr>
          <p:cNvCxnSpPr/>
          <p:nvPr/>
        </p:nvCxnSpPr>
        <p:spPr>
          <a:xfrm>
            <a:off x="415637" y="2135315"/>
            <a:ext cx="525516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E14D7A7-8647-4472-7DD9-F970A0657BB6}"/>
              </a:ext>
            </a:extLst>
          </p:cNvPr>
          <p:cNvCxnSpPr/>
          <p:nvPr/>
        </p:nvCxnSpPr>
        <p:spPr>
          <a:xfrm>
            <a:off x="415637" y="3329995"/>
            <a:ext cx="525516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2971DB4-00BC-00E7-D509-D7A45336D1C6}"/>
              </a:ext>
            </a:extLst>
          </p:cNvPr>
          <p:cNvSpPr txBox="1"/>
          <p:nvPr/>
        </p:nvSpPr>
        <p:spPr>
          <a:xfrm>
            <a:off x="359394" y="4888508"/>
            <a:ext cx="5504544" cy="584775"/>
          </a:xfrm>
          <a:prstGeom prst="rect">
            <a:avLst/>
          </a:prstGeom>
          <a:noFill/>
        </p:spPr>
        <p:txBody>
          <a:bodyPr wrap="square">
            <a:spAutoFit/>
          </a:bodyPr>
          <a:lstStyle/>
          <a:p>
            <a:r>
              <a:rPr lang="en-US" sz="1600" b="0" i="0" u="none" strike="noStrike" dirty="0">
                <a:solidFill>
                  <a:schemeClr val="tx2"/>
                </a:solidFill>
                <a:effectLst/>
              </a:rPr>
              <a:t>There must be a tool to know who in the private sector takes BHR seriously.</a:t>
            </a:r>
            <a:endParaRPr lang="en-US" sz="1600" dirty="0">
              <a:solidFill>
                <a:schemeClr val="tx2"/>
              </a:solidFill>
            </a:endParaRPr>
          </a:p>
        </p:txBody>
      </p:sp>
      <p:cxnSp>
        <p:nvCxnSpPr>
          <p:cNvPr id="10" name="Straight Connector 9">
            <a:extLst>
              <a:ext uri="{FF2B5EF4-FFF2-40B4-BE49-F238E27FC236}">
                <a16:creationId xmlns:a16="http://schemas.microsoft.com/office/drawing/2014/main" id="{AAA5E64F-458E-BC20-02B9-262575B43182}"/>
              </a:ext>
            </a:extLst>
          </p:cNvPr>
          <p:cNvCxnSpPr/>
          <p:nvPr/>
        </p:nvCxnSpPr>
        <p:spPr>
          <a:xfrm>
            <a:off x="408381" y="4691635"/>
            <a:ext cx="525516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33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17BF0-D831-1857-F23C-B8B1D0E5B435}"/>
              </a:ext>
            </a:extLst>
          </p:cNvPr>
          <p:cNvSpPr>
            <a:spLocks noGrp="1"/>
          </p:cNvSpPr>
          <p:nvPr>
            <p:ph type="title"/>
          </p:nvPr>
        </p:nvSpPr>
        <p:spPr>
          <a:xfrm>
            <a:off x="831850" y="4026944"/>
            <a:ext cx="10515600" cy="535531"/>
          </a:xfrm>
        </p:spPr>
        <p:txBody>
          <a:bodyPr/>
          <a:lstStyle/>
          <a:p>
            <a:pPr algn="ctr"/>
            <a:r>
              <a:rPr lang="en-US" sz="3200" b="1" dirty="0">
                <a:solidFill>
                  <a:schemeClr val="bg1"/>
                </a:solidFill>
                <a:latin typeface="+mn-lt"/>
              </a:rPr>
              <a:t>ABOUT THE ZBI</a:t>
            </a:r>
          </a:p>
        </p:txBody>
      </p:sp>
      <p:sp>
        <p:nvSpPr>
          <p:cNvPr id="3" name="Footer Placeholder 2">
            <a:extLst>
              <a:ext uri="{FF2B5EF4-FFF2-40B4-BE49-F238E27FC236}">
                <a16:creationId xmlns:a16="http://schemas.microsoft.com/office/drawing/2014/main" id="{E6222B39-66E3-7BE3-8182-8362DD7EE418}"/>
              </a:ext>
            </a:extLst>
          </p:cNvPr>
          <p:cNvSpPr>
            <a:spLocks noGrp="1"/>
          </p:cNvSpPr>
          <p:nvPr>
            <p:ph type="ftr" sz="quarter" idx="4294967295"/>
          </p:nvPr>
        </p:nvSpPr>
        <p:spPr>
          <a:xfrm>
            <a:off x="8077200" y="6486525"/>
            <a:ext cx="4114800" cy="365125"/>
          </a:xfrm>
        </p:spPr>
        <p:txBody>
          <a:bodyPr/>
          <a:lstStyle/>
          <a:p>
            <a:r>
              <a:rPr lang="en-US" dirty="0"/>
              <a:t>Zicklin Bright Index</a:t>
            </a:r>
          </a:p>
        </p:txBody>
      </p:sp>
      <p:sp>
        <p:nvSpPr>
          <p:cNvPr id="4" name="Slide Number Placeholder 3">
            <a:extLst>
              <a:ext uri="{FF2B5EF4-FFF2-40B4-BE49-F238E27FC236}">
                <a16:creationId xmlns:a16="http://schemas.microsoft.com/office/drawing/2014/main" id="{A9520D9E-834B-4043-FCD4-EA5D1CEDA1B5}"/>
              </a:ext>
            </a:extLst>
          </p:cNvPr>
          <p:cNvSpPr>
            <a:spLocks noGrp="1"/>
          </p:cNvSpPr>
          <p:nvPr>
            <p:ph type="sldNum" sz="quarter" idx="4294967295"/>
          </p:nvPr>
        </p:nvSpPr>
        <p:spPr>
          <a:xfrm>
            <a:off x="11695113" y="6486525"/>
            <a:ext cx="496887" cy="365125"/>
          </a:xfrm>
        </p:spPr>
        <p:txBody>
          <a:bodyPr/>
          <a:lstStyle/>
          <a:p>
            <a:fld id="{DD253308-F9C5-4FCB-8415-6DEE77C16A35}" type="slidenum">
              <a:rPr lang="en-US" smtClean="0"/>
              <a:pPr/>
              <a:t>6</a:t>
            </a:fld>
            <a:endParaRPr lang="en-US"/>
          </a:p>
        </p:txBody>
      </p:sp>
    </p:spTree>
    <p:extLst>
      <p:ext uri="{BB962C8B-B14F-4D97-AF65-F5344CB8AC3E}">
        <p14:creationId xmlns:p14="http://schemas.microsoft.com/office/powerpoint/2010/main" val="176074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D48C08-78C0-440F-5754-A5E901E9F272}"/>
              </a:ext>
            </a:extLst>
          </p:cNvPr>
          <p:cNvSpPr>
            <a:spLocks noGrp="1"/>
          </p:cNvSpPr>
          <p:nvPr>
            <p:ph type="title"/>
          </p:nvPr>
        </p:nvSpPr>
        <p:spPr>
          <a:xfrm>
            <a:off x="838200" y="682693"/>
            <a:ext cx="10515600" cy="590931"/>
          </a:xfrm>
        </p:spPr>
        <p:txBody>
          <a:bodyPr/>
          <a:lstStyle/>
          <a:p>
            <a:pPr algn="ctr"/>
            <a:r>
              <a:rPr lang="en-US" sz="3600" dirty="0"/>
              <a:t>The Zicklin Bright Index</a:t>
            </a:r>
          </a:p>
        </p:txBody>
      </p:sp>
      <p:sp>
        <p:nvSpPr>
          <p:cNvPr id="5" name="Footer Placeholder 4">
            <a:extLst>
              <a:ext uri="{FF2B5EF4-FFF2-40B4-BE49-F238E27FC236}">
                <a16:creationId xmlns:a16="http://schemas.microsoft.com/office/drawing/2014/main" id="{8DAC60B9-2B10-DF25-D202-77612B4C2610}"/>
              </a:ext>
            </a:extLst>
          </p:cNvPr>
          <p:cNvSpPr>
            <a:spLocks noGrp="1"/>
          </p:cNvSpPr>
          <p:nvPr>
            <p:ph type="ftr" sz="quarter" idx="10"/>
          </p:nvPr>
        </p:nvSpPr>
        <p:spPr/>
        <p:txBody>
          <a:bodyPr/>
          <a:lstStyle/>
          <a:p>
            <a:r>
              <a:rPr lang="en-US" dirty="0"/>
              <a:t>Zicklin Bright Index</a:t>
            </a:r>
          </a:p>
        </p:txBody>
      </p:sp>
      <p:sp>
        <p:nvSpPr>
          <p:cNvPr id="6" name="Slide Number Placeholder 5">
            <a:extLst>
              <a:ext uri="{FF2B5EF4-FFF2-40B4-BE49-F238E27FC236}">
                <a16:creationId xmlns:a16="http://schemas.microsoft.com/office/drawing/2014/main" id="{883C4875-F7C9-1A13-B91B-34E01F042D3E}"/>
              </a:ext>
            </a:extLst>
          </p:cNvPr>
          <p:cNvSpPr>
            <a:spLocks noGrp="1"/>
          </p:cNvSpPr>
          <p:nvPr>
            <p:ph type="sldNum" sz="quarter" idx="11"/>
          </p:nvPr>
        </p:nvSpPr>
        <p:spPr/>
        <p:txBody>
          <a:bodyPr/>
          <a:lstStyle/>
          <a:p>
            <a:fld id="{DD253308-F9C5-4FCB-8415-6DEE77C16A35}" type="slidenum">
              <a:rPr lang="en-US" smtClean="0"/>
              <a:pPr/>
              <a:t>7</a:t>
            </a:fld>
            <a:endParaRPr lang="en-US"/>
          </a:p>
        </p:txBody>
      </p:sp>
      <p:sp>
        <p:nvSpPr>
          <p:cNvPr id="9" name="Oval 8">
            <a:extLst>
              <a:ext uri="{FF2B5EF4-FFF2-40B4-BE49-F238E27FC236}">
                <a16:creationId xmlns:a16="http://schemas.microsoft.com/office/drawing/2014/main" id="{BAA7D602-52FE-457F-9A96-FB80594E76FE}"/>
              </a:ext>
            </a:extLst>
          </p:cNvPr>
          <p:cNvSpPr/>
          <p:nvPr/>
        </p:nvSpPr>
        <p:spPr>
          <a:xfrm>
            <a:off x="1300345" y="1799451"/>
            <a:ext cx="3402282" cy="32553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rgbClr val="04ABFD"/>
                </a:solidFill>
              </a:rPr>
              <a:t>The Zicklin Bright Index (ZBI) ranks companies</a:t>
            </a:r>
          </a:p>
          <a:p>
            <a:r>
              <a:rPr lang="en-US" dirty="0">
                <a:solidFill>
                  <a:srgbClr val="04ABFD"/>
                </a:solidFill>
              </a:rPr>
              <a:t>with the most</a:t>
            </a:r>
          </a:p>
          <a:p>
            <a:r>
              <a:rPr lang="en-US" dirty="0">
                <a:solidFill>
                  <a:srgbClr val="04ABFD"/>
                </a:solidFill>
              </a:rPr>
              <a:t>remarkable human</a:t>
            </a:r>
          </a:p>
          <a:p>
            <a:r>
              <a:rPr lang="en-US" dirty="0">
                <a:solidFill>
                  <a:srgbClr val="04ABFD"/>
                </a:solidFill>
              </a:rPr>
              <a:t>rights awareness.</a:t>
            </a:r>
          </a:p>
        </p:txBody>
      </p:sp>
      <p:sp>
        <p:nvSpPr>
          <p:cNvPr id="12" name="Oval 11">
            <a:extLst>
              <a:ext uri="{FF2B5EF4-FFF2-40B4-BE49-F238E27FC236}">
                <a16:creationId xmlns:a16="http://schemas.microsoft.com/office/drawing/2014/main" id="{738B2153-9C98-5B6B-16E7-94721B0E7C63}"/>
              </a:ext>
            </a:extLst>
          </p:cNvPr>
          <p:cNvSpPr/>
          <p:nvPr/>
        </p:nvSpPr>
        <p:spPr>
          <a:xfrm>
            <a:off x="6721432" y="1799451"/>
            <a:ext cx="3627912" cy="32553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4ABFD"/>
                </a:solidFill>
              </a:rPr>
              <a:t>Drawing on the</a:t>
            </a:r>
          </a:p>
          <a:p>
            <a:pPr algn="ctr"/>
            <a:r>
              <a:rPr lang="en-US" dirty="0">
                <a:solidFill>
                  <a:srgbClr val="04ABFD"/>
                </a:solidFill>
              </a:rPr>
              <a:t>companies’ public</a:t>
            </a:r>
          </a:p>
          <a:p>
            <a:pPr algn="ctr"/>
            <a:r>
              <a:rPr lang="en-US" dirty="0">
                <a:solidFill>
                  <a:srgbClr val="04ABFD"/>
                </a:solidFill>
              </a:rPr>
              <a:t>information regarding</a:t>
            </a:r>
          </a:p>
          <a:p>
            <a:pPr algn="ctr"/>
            <a:r>
              <a:rPr lang="en-US" dirty="0">
                <a:solidFill>
                  <a:srgbClr val="04ABFD"/>
                </a:solidFill>
              </a:rPr>
              <a:t>their compliance with</a:t>
            </a:r>
          </a:p>
          <a:p>
            <a:pPr algn="ctr"/>
            <a:r>
              <a:rPr lang="en-US" dirty="0">
                <a:solidFill>
                  <a:srgbClr val="04ABFD"/>
                </a:solidFill>
              </a:rPr>
              <a:t>international standards,</a:t>
            </a:r>
          </a:p>
          <a:p>
            <a:pPr algn="ctr"/>
            <a:r>
              <a:rPr lang="en-US" dirty="0">
                <a:solidFill>
                  <a:srgbClr val="04ABFD"/>
                </a:solidFill>
              </a:rPr>
              <a:t>the ZBI reveals the big</a:t>
            </a:r>
          </a:p>
          <a:p>
            <a:pPr algn="ctr"/>
            <a:r>
              <a:rPr lang="en-US" dirty="0">
                <a:solidFill>
                  <a:srgbClr val="04ABFD"/>
                </a:solidFill>
              </a:rPr>
              <a:t>picture of corporate</a:t>
            </a:r>
          </a:p>
          <a:p>
            <a:pPr algn="ctr"/>
            <a:r>
              <a:rPr lang="en-US" dirty="0">
                <a:solidFill>
                  <a:srgbClr val="04ABFD"/>
                </a:solidFill>
              </a:rPr>
              <a:t>human rights</a:t>
            </a:r>
          </a:p>
          <a:p>
            <a:pPr algn="ctr"/>
            <a:r>
              <a:rPr lang="en-US" dirty="0">
                <a:solidFill>
                  <a:srgbClr val="04ABFD"/>
                </a:solidFill>
              </a:rPr>
              <a:t>awareness.</a:t>
            </a:r>
          </a:p>
        </p:txBody>
      </p:sp>
      <p:sp>
        <p:nvSpPr>
          <p:cNvPr id="16" name="Right Arrow 15">
            <a:extLst>
              <a:ext uri="{FF2B5EF4-FFF2-40B4-BE49-F238E27FC236}">
                <a16:creationId xmlns:a16="http://schemas.microsoft.com/office/drawing/2014/main" id="{F4D8F16A-46F9-50F7-6DF3-D6A4FCAD88A9}"/>
              </a:ext>
            </a:extLst>
          </p:cNvPr>
          <p:cNvSpPr/>
          <p:nvPr/>
        </p:nvSpPr>
        <p:spPr>
          <a:xfrm>
            <a:off x="4702628" y="2183172"/>
            <a:ext cx="1793174" cy="676893"/>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2"/>
                </a:solidFill>
              </a:ln>
            </a:endParaRPr>
          </a:p>
        </p:txBody>
      </p:sp>
      <p:sp>
        <p:nvSpPr>
          <p:cNvPr id="18" name="Right Arrow 17">
            <a:extLst>
              <a:ext uri="{FF2B5EF4-FFF2-40B4-BE49-F238E27FC236}">
                <a16:creationId xmlns:a16="http://schemas.microsoft.com/office/drawing/2014/main" id="{92C3334B-085A-16F4-A184-6BAB19EBB4C4}"/>
              </a:ext>
            </a:extLst>
          </p:cNvPr>
          <p:cNvSpPr/>
          <p:nvPr/>
        </p:nvSpPr>
        <p:spPr>
          <a:xfrm rot="10800000">
            <a:off x="4702628" y="4100946"/>
            <a:ext cx="1793174" cy="676893"/>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050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BB9460-DAF9-6AA5-1CD2-8E7D62BA83D9}"/>
              </a:ext>
            </a:extLst>
          </p:cNvPr>
          <p:cNvSpPr>
            <a:spLocks noGrp="1"/>
          </p:cNvSpPr>
          <p:nvPr>
            <p:ph type="title"/>
          </p:nvPr>
        </p:nvSpPr>
        <p:spPr>
          <a:xfrm>
            <a:off x="8620086" y="3216469"/>
            <a:ext cx="3419634" cy="480131"/>
          </a:xfrm>
        </p:spPr>
        <p:txBody>
          <a:bodyPr/>
          <a:lstStyle/>
          <a:p>
            <a:r>
              <a:rPr lang="en-US" dirty="0"/>
              <a:t>Our History</a:t>
            </a:r>
          </a:p>
        </p:txBody>
      </p:sp>
      <p:sp>
        <p:nvSpPr>
          <p:cNvPr id="7" name="Text Placeholder 6">
            <a:extLst>
              <a:ext uri="{FF2B5EF4-FFF2-40B4-BE49-F238E27FC236}">
                <a16:creationId xmlns:a16="http://schemas.microsoft.com/office/drawing/2014/main" id="{E70AF050-E787-B09A-C682-604985F6FFDA}"/>
              </a:ext>
            </a:extLst>
          </p:cNvPr>
          <p:cNvSpPr>
            <a:spLocks noGrp="1"/>
          </p:cNvSpPr>
          <p:nvPr>
            <p:ph type="body" sz="half" idx="2"/>
          </p:nvPr>
        </p:nvSpPr>
        <p:spPr>
          <a:xfrm>
            <a:off x="471877" y="2187193"/>
            <a:ext cx="5255162" cy="745177"/>
          </a:xfrm>
        </p:spPr>
        <p:txBody>
          <a:bodyPr>
            <a:noAutofit/>
          </a:bodyPr>
          <a:lstStyle/>
          <a:p>
            <a:pPr algn="just">
              <a:lnSpc>
                <a:spcPct val="100000"/>
              </a:lnSpc>
            </a:pPr>
            <a:r>
              <a:rPr lang="en-US" dirty="0"/>
              <a:t>Our elder sibling is the CPA-</a:t>
            </a:r>
            <a:r>
              <a:rPr lang="en-US" dirty="0" err="1"/>
              <a:t>Zicklin</a:t>
            </a:r>
            <a:r>
              <a:rPr lang="en-US" dirty="0"/>
              <a:t> Index of Corporate Political Disclosure and Accountability, the only measure of electoral spending transparency and accountability among the country’s largest public corporations. </a:t>
            </a:r>
          </a:p>
        </p:txBody>
      </p:sp>
      <p:sp>
        <p:nvSpPr>
          <p:cNvPr id="3" name="Footer Placeholder 2">
            <a:extLst>
              <a:ext uri="{FF2B5EF4-FFF2-40B4-BE49-F238E27FC236}">
                <a16:creationId xmlns:a16="http://schemas.microsoft.com/office/drawing/2014/main" id="{43621888-5CC1-1FE7-0771-319DA55A9618}"/>
              </a:ext>
            </a:extLst>
          </p:cNvPr>
          <p:cNvSpPr>
            <a:spLocks noGrp="1"/>
          </p:cNvSpPr>
          <p:nvPr>
            <p:ph type="ftr" sz="quarter" idx="10"/>
          </p:nvPr>
        </p:nvSpPr>
        <p:spPr/>
        <p:txBody>
          <a:bodyPr/>
          <a:lstStyle/>
          <a:p>
            <a:r>
              <a:rPr lang="en-US" dirty="0"/>
              <a:t>Zicklin Bright Index</a:t>
            </a:r>
          </a:p>
        </p:txBody>
      </p:sp>
      <p:sp>
        <p:nvSpPr>
          <p:cNvPr id="4" name="Slide Number Placeholder 3">
            <a:extLst>
              <a:ext uri="{FF2B5EF4-FFF2-40B4-BE49-F238E27FC236}">
                <a16:creationId xmlns:a16="http://schemas.microsoft.com/office/drawing/2014/main" id="{A2B53B18-53E3-1C28-B93A-13D2B64B988B}"/>
              </a:ext>
            </a:extLst>
          </p:cNvPr>
          <p:cNvSpPr>
            <a:spLocks noGrp="1"/>
          </p:cNvSpPr>
          <p:nvPr>
            <p:ph type="sldNum" sz="quarter" idx="11"/>
          </p:nvPr>
        </p:nvSpPr>
        <p:spPr/>
        <p:txBody>
          <a:bodyPr/>
          <a:lstStyle/>
          <a:p>
            <a:fld id="{DD253308-F9C5-4FCB-8415-6DEE77C16A35}" type="slidenum">
              <a:rPr lang="en-US" smtClean="0"/>
              <a:pPr/>
              <a:t>8</a:t>
            </a:fld>
            <a:endParaRPr lang="en-US"/>
          </a:p>
        </p:txBody>
      </p:sp>
      <p:sp>
        <p:nvSpPr>
          <p:cNvPr id="8" name="Rectangle 7">
            <a:extLst>
              <a:ext uri="{FF2B5EF4-FFF2-40B4-BE49-F238E27FC236}">
                <a16:creationId xmlns:a16="http://schemas.microsoft.com/office/drawing/2014/main" id="{CCFB97B2-A03A-950D-2177-83DB6582EA2C}"/>
              </a:ext>
            </a:extLst>
          </p:cNvPr>
          <p:cNvSpPr/>
          <p:nvPr/>
        </p:nvSpPr>
        <p:spPr>
          <a:xfrm>
            <a:off x="7419977" y="0"/>
            <a:ext cx="4772023" cy="29638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FB1AC2-08B8-86D7-DA60-AEE4C0BBE41C}"/>
              </a:ext>
            </a:extLst>
          </p:cNvPr>
          <p:cNvSpPr/>
          <p:nvPr/>
        </p:nvSpPr>
        <p:spPr>
          <a:xfrm>
            <a:off x="7454273" y="3874611"/>
            <a:ext cx="4737728" cy="26125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EB26499-D01D-D847-72BA-B4B881BE4AE2}"/>
              </a:ext>
            </a:extLst>
          </p:cNvPr>
          <p:cNvSpPr txBox="1"/>
          <p:nvPr/>
        </p:nvSpPr>
        <p:spPr>
          <a:xfrm>
            <a:off x="359393" y="4624105"/>
            <a:ext cx="5367646" cy="584775"/>
          </a:xfrm>
          <a:prstGeom prst="rect">
            <a:avLst/>
          </a:prstGeom>
          <a:noFill/>
        </p:spPr>
        <p:txBody>
          <a:bodyPr wrap="square">
            <a:spAutoFit/>
          </a:bodyPr>
          <a:lstStyle/>
          <a:p>
            <a:pPr algn="just"/>
            <a:r>
              <a:rPr lang="en-US" sz="1600" dirty="0">
                <a:solidFill>
                  <a:schemeClr val="tx2"/>
                </a:solidFill>
              </a:rPr>
              <a:t>Learn more about the CPA-</a:t>
            </a:r>
            <a:r>
              <a:rPr lang="en-US" sz="1600" dirty="0" err="1">
                <a:solidFill>
                  <a:schemeClr val="tx2"/>
                </a:solidFill>
              </a:rPr>
              <a:t>Zicklin</a:t>
            </a:r>
            <a:r>
              <a:rPr lang="en-US" sz="1600" dirty="0">
                <a:solidFill>
                  <a:schemeClr val="tx2"/>
                </a:solidFill>
              </a:rPr>
              <a:t> Index here: </a:t>
            </a:r>
          </a:p>
          <a:p>
            <a:pPr algn="just"/>
            <a:r>
              <a:rPr lang="en-US" sz="1600" dirty="0">
                <a:solidFill>
                  <a:srgbClr val="C5093B"/>
                </a:solidFill>
                <a:hlinkClick r:id="rId2">
                  <a:extLst>
                    <a:ext uri="{A12FA001-AC4F-418D-AE19-62706E023703}">
                      <ahyp:hlinkClr xmlns:ahyp="http://schemas.microsoft.com/office/drawing/2018/hyperlinkcolor" val="tx"/>
                    </a:ext>
                  </a:extLst>
                </a:hlinkClick>
              </a:rPr>
              <a:t>https://www.politicalaccountability.net/cpa-zicklin-index/</a:t>
            </a:r>
            <a:r>
              <a:rPr lang="en-US" sz="1600" dirty="0">
                <a:solidFill>
                  <a:srgbClr val="C5093B"/>
                </a:solidFill>
              </a:rPr>
              <a:t> </a:t>
            </a:r>
          </a:p>
        </p:txBody>
      </p:sp>
      <p:cxnSp>
        <p:nvCxnSpPr>
          <p:cNvPr id="18" name="Straight Connector 17">
            <a:extLst>
              <a:ext uri="{FF2B5EF4-FFF2-40B4-BE49-F238E27FC236}">
                <a16:creationId xmlns:a16="http://schemas.microsoft.com/office/drawing/2014/main" id="{A3815D1D-BCD2-B8AC-467F-64EDCDCF612D}"/>
              </a:ext>
            </a:extLst>
          </p:cNvPr>
          <p:cNvCxnSpPr/>
          <p:nvPr/>
        </p:nvCxnSpPr>
        <p:spPr>
          <a:xfrm>
            <a:off x="471878" y="2110769"/>
            <a:ext cx="525516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E14D7A7-8647-4472-7DD9-F970A0657BB6}"/>
              </a:ext>
            </a:extLst>
          </p:cNvPr>
          <p:cNvCxnSpPr/>
          <p:nvPr/>
        </p:nvCxnSpPr>
        <p:spPr>
          <a:xfrm>
            <a:off x="471877" y="4541334"/>
            <a:ext cx="525516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 Placeholder 6">
            <a:extLst>
              <a:ext uri="{FF2B5EF4-FFF2-40B4-BE49-F238E27FC236}">
                <a16:creationId xmlns:a16="http://schemas.microsoft.com/office/drawing/2014/main" id="{3130B819-7D0C-6B76-FCE4-58A751D69CE3}"/>
              </a:ext>
            </a:extLst>
          </p:cNvPr>
          <p:cNvSpPr txBox="1">
            <a:spLocks/>
          </p:cNvSpPr>
          <p:nvPr/>
        </p:nvSpPr>
        <p:spPr>
          <a:xfrm>
            <a:off x="471877" y="3397126"/>
            <a:ext cx="5255162" cy="745177"/>
          </a:xfrm>
          <a:prstGeom prst="rect">
            <a:avLst/>
          </a:prstGeom>
        </p:spPr>
        <p:txBody>
          <a:bodyPr vert="horz" lIns="0" tIns="45720" rIns="0" bIns="45720" rtlCol="0">
            <a:noAutofit/>
          </a:bodyPr>
          <a:lstStyle>
            <a:lvl1pPr marL="0" indent="0" algn="l" defTabSz="914400" rtl="0" eaLnBrk="1" latinLnBrk="0" hangingPunct="1">
              <a:lnSpc>
                <a:spcPct val="113000"/>
              </a:lnSpc>
              <a:spcBef>
                <a:spcPts val="800"/>
              </a:spcBef>
              <a:spcAft>
                <a:spcPts val="200"/>
              </a:spcAft>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113000"/>
              </a:lnSpc>
              <a:spcBef>
                <a:spcPts val="800"/>
              </a:spcBef>
              <a:spcAft>
                <a:spcPts val="200"/>
              </a:spcAft>
              <a:buFont typeface="Arial"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13000"/>
              </a:lnSpc>
              <a:spcBef>
                <a:spcPts val="800"/>
              </a:spcBef>
              <a:spcAft>
                <a:spcPts val="200"/>
              </a:spcAft>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13000"/>
              </a:lnSpc>
              <a:spcBef>
                <a:spcPts val="800"/>
              </a:spcBef>
              <a:spcAft>
                <a:spcPts val="200"/>
              </a:spcAft>
              <a:buFont typeface="Arial"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13000"/>
              </a:lnSpc>
              <a:spcBef>
                <a:spcPts val="800"/>
              </a:spcBef>
              <a:spcAft>
                <a:spcPts val="200"/>
              </a:spcAft>
              <a:buFont typeface="Arial"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lnSpc>
                <a:spcPct val="100000"/>
              </a:lnSpc>
            </a:pPr>
            <a:r>
              <a:rPr lang="en-US" dirty="0"/>
              <a:t>Issued annually, it’s produced by the Center for Political Accountability in conjunction with the </a:t>
            </a:r>
            <a:r>
              <a:rPr lang="en-US" dirty="0" err="1"/>
              <a:t>Zicklin</a:t>
            </a:r>
            <a:r>
              <a:rPr lang="en-US" dirty="0"/>
              <a:t> Center for Governance and Business Ethics at the Wharton School at the University of Pennsylvania. </a:t>
            </a:r>
          </a:p>
        </p:txBody>
      </p:sp>
      <p:cxnSp>
        <p:nvCxnSpPr>
          <p:cNvPr id="6" name="Straight Connector 5">
            <a:extLst>
              <a:ext uri="{FF2B5EF4-FFF2-40B4-BE49-F238E27FC236}">
                <a16:creationId xmlns:a16="http://schemas.microsoft.com/office/drawing/2014/main" id="{13930FB9-4FC1-F2FF-51FB-372E3C6EE3F7}"/>
              </a:ext>
            </a:extLst>
          </p:cNvPr>
          <p:cNvCxnSpPr/>
          <p:nvPr/>
        </p:nvCxnSpPr>
        <p:spPr>
          <a:xfrm>
            <a:off x="471877" y="3324011"/>
            <a:ext cx="525516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6">
            <a:extLst>
              <a:ext uri="{FF2B5EF4-FFF2-40B4-BE49-F238E27FC236}">
                <a16:creationId xmlns:a16="http://schemas.microsoft.com/office/drawing/2014/main" id="{64A591F4-3964-5824-AE57-3607C60EC5DA}"/>
              </a:ext>
            </a:extLst>
          </p:cNvPr>
          <p:cNvSpPr txBox="1">
            <a:spLocks/>
          </p:cNvSpPr>
          <p:nvPr/>
        </p:nvSpPr>
        <p:spPr>
          <a:xfrm>
            <a:off x="471877" y="1179446"/>
            <a:ext cx="5255162" cy="745177"/>
          </a:xfrm>
          <a:prstGeom prst="rect">
            <a:avLst/>
          </a:prstGeom>
        </p:spPr>
        <p:txBody>
          <a:bodyPr vert="horz" lIns="0" tIns="45720" rIns="0" bIns="45720" rtlCol="0">
            <a:noAutofit/>
          </a:bodyPr>
          <a:lstStyle>
            <a:lvl1pPr marL="0" indent="0" algn="l" defTabSz="914400" rtl="0" eaLnBrk="1" latinLnBrk="0" hangingPunct="1">
              <a:lnSpc>
                <a:spcPct val="113000"/>
              </a:lnSpc>
              <a:spcBef>
                <a:spcPts val="800"/>
              </a:spcBef>
              <a:spcAft>
                <a:spcPts val="200"/>
              </a:spcAft>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113000"/>
              </a:lnSpc>
              <a:spcBef>
                <a:spcPts val="800"/>
              </a:spcBef>
              <a:spcAft>
                <a:spcPts val="200"/>
              </a:spcAft>
              <a:buFont typeface="Arial"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13000"/>
              </a:lnSpc>
              <a:spcBef>
                <a:spcPts val="800"/>
              </a:spcBef>
              <a:spcAft>
                <a:spcPts val="200"/>
              </a:spcAft>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13000"/>
              </a:lnSpc>
              <a:spcBef>
                <a:spcPts val="800"/>
              </a:spcBef>
              <a:spcAft>
                <a:spcPts val="200"/>
              </a:spcAft>
              <a:buFont typeface="Arial"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13000"/>
              </a:lnSpc>
              <a:spcBef>
                <a:spcPts val="800"/>
              </a:spcBef>
              <a:spcAft>
                <a:spcPts val="200"/>
              </a:spcAft>
              <a:buFont typeface="Arial"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lnSpc>
                <a:spcPct val="100000"/>
              </a:lnSpc>
            </a:pPr>
            <a:r>
              <a:rPr lang="en-US" dirty="0"/>
              <a:t>The ZBI is part of a portfolio of rankings dedicated to providing practical, useful, and valuable information about the social impact of private corporations. </a:t>
            </a:r>
          </a:p>
        </p:txBody>
      </p:sp>
    </p:spTree>
    <p:extLst>
      <p:ext uri="{BB962C8B-B14F-4D97-AF65-F5344CB8AC3E}">
        <p14:creationId xmlns:p14="http://schemas.microsoft.com/office/powerpoint/2010/main" val="3957944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17BF0-D831-1857-F23C-B8B1D0E5B435}"/>
              </a:ext>
            </a:extLst>
          </p:cNvPr>
          <p:cNvSpPr>
            <a:spLocks noGrp="1"/>
          </p:cNvSpPr>
          <p:nvPr>
            <p:ph type="title"/>
          </p:nvPr>
        </p:nvSpPr>
        <p:spPr>
          <a:xfrm>
            <a:off x="831850" y="4026944"/>
            <a:ext cx="10515600" cy="535531"/>
          </a:xfrm>
        </p:spPr>
        <p:txBody>
          <a:bodyPr/>
          <a:lstStyle/>
          <a:p>
            <a:pPr algn="ctr"/>
            <a:r>
              <a:rPr lang="en-US" sz="3200" b="1" dirty="0">
                <a:solidFill>
                  <a:schemeClr val="bg1"/>
                </a:solidFill>
                <a:latin typeface="+mn-lt"/>
              </a:rPr>
              <a:t>METHODOLOGY</a:t>
            </a:r>
          </a:p>
        </p:txBody>
      </p:sp>
      <p:sp>
        <p:nvSpPr>
          <p:cNvPr id="3" name="Footer Placeholder 2">
            <a:extLst>
              <a:ext uri="{FF2B5EF4-FFF2-40B4-BE49-F238E27FC236}">
                <a16:creationId xmlns:a16="http://schemas.microsoft.com/office/drawing/2014/main" id="{E6222B39-66E3-7BE3-8182-8362DD7EE418}"/>
              </a:ext>
            </a:extLst>
          </p:cNvPr>
          <p:cNvSpPr>
            <a:spLocks noGrp="1"/>
          </p:cNvSpPr>
          <p:nvPr>
            <p:ph type="ftr" sz="quarter" idx="4294967295"/>
          </p:nvPr>
        </p:nvSpPr>
        <p:spPr>
          <a:xfrm>
            <a:off x="8077200" y="6486525"/>
            <a:ext cx="4114800" cy="365125"/>
          </a:xfrm>
        </p:spPr>
        <p:txBody>
          <a:bodyPr/>
          <a:lstStyle/>
          <a:p>
            <a:r>
              <a:rPr lang="en-US" dirty="0"/>
              <a:t>Zicklin Bright Index</a:t>
            </a:r>
          </a:p>
        </p:txBody>
      </p:sp>
      <p:sp>
        <p:nvSpPr>
          <p:cNvPr id="4" name="Slide Number Placeholder 3">
            <a:extLst>
              <a:ext uri="{FF2B5EF4-FFF2-40B4-BE49-F238E27FC236}">
                <a16:creationId xmlns:a16="http://schemas.microsoft.com/office/drawing/2014/main" id="{A9520D9E-834B-4043-FCD4-EA5D1CEDA1B5}"/>
              </a:ext>
            </a:extLst>
          </p:cNvPr>
          <p:cNvSpPr>
            <a:spLocks noGrp="1"/>
          </p:cNvSpPr>
          <p:nvPr>
            <p:ph type="sldNum" sz="quarter" idx="4294967295"/>
          </p:nvPr>
        </p:nvSpPr>
        <p:spPr>
          <a:xfrm>
            <a:off x="11695113" y="6486525"/>
            <a:ext cx="496887" cy="365125"/>
          </a:xfrm>
        </p:spPr>
        <p:txBody>
          <a:bodyPr/>
          <a:lstStyle/>
          <a:p>
            <a:fld id="{DD253308-F9C5-4FCB-8415-6DEE77C16A35}" type="slidenum">
              <a:rPr lang="en-US" smtClean="0"/>
              <a:pPr/>
              <a:t>9</a:t>
            </a:fld>
            <a:endParaRPr lang="en-US"/>
          </a:p>
        </p:txBody>
      </p:sp>
    </p:spTree>
    <p:extLst>
      <p:ext uri="{BB962C8B-B14F-4D97-AF65-F5344CB8AC3E}">
        <p14:creationId xmlns:p14="http://schemas.microsoft.com/office/powerpoint/2010/main" val="1297712208"/>
      </p:ext>
    </p:extLst>
  </p:cSld>
  <p:clrMapOvr>
    <a:masterClrMapping/>
  </p:clrMapOvr>
</p:sld>
</file>

<file path=ppt/theme/theme1.xml><?xml version="1.0" encoding="utf-8"?>
<a:theme xmlns:a="http://schemas.openxmlformats.org/drawingml/2006/main" name="Wharton 2016 16:9">
  <a:themeElements>
    <a:clrScheme name="Wharton">
      <a:dk1>
        <a:srgbClr val="2D2C41"/>
      </a:dk1>
      <a:lt1>
        <a:srgbClr val="FFFFFF"/>
      </a:lt1>
      <a:dk2>
        <a:srgbClr val="011F5B"/>
      </a:dk2>
      <a:lt2>
        <a:srgbClr val="EEEDEA"/>
      </a:lt2>
      <a:accent1>
        <a:srgbClr val="011F5B"/>
      </a:accent1>
      <a:accent2>
        <a:srgbClr val="990000"/>
      </a:accent2>
      <a:accent3>
        <a:srgbClr val="026CB5"/>
      </a:accent3>
      <a:accent4>
        <a:srgbClr val="06AAFC"/>
      </a:accent4>
      <a:accent5>
        <a:srgbClr val="96227D"/>
      </a:accent5>
      <a:accent6>
        <a:srgbClr val="D7BC6A"/>
      </a:accent6>
      <a:hlink>
        <a:srgbClr val="06AAFC"/>
      </a:hlink>
      <a:folHlink>
        <a:srgbClr val="06AAFC"/>
      </a:folHlink>
    </a:clrScheme>
    <a:fontScheme name="Wharton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Theme_4x3</Template>
  <TotalTime>45406</TotalTime>
  <Words>1465</Words>
  <Application>Microsoft Macintosh PowerPoint</Application>
  <PresentationFormat>Widescreen</PresentationFormat>
  <Paragraphs>213</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Garamond</vt:lpstr>
      <vt:lpstr>Georgia</vt:lpstr>
      <vt:lpstr>Noto Sans Symbols</vt:lpstr>
      <vt:lpstr>Wharton 2016 16:9</vt:lpstr>
      <vt:lpstr>Zicklin Bright Index</vt:lpstr>
      <vt:lpstr>Table of Contents</vt:lpstr>
      <vt:lpstr>introduction</vt:lpstr>
      <vt:lpstr>Introduction</vt:lpstr>
      <vt:lpstr>Introduction</vt:lpstr>
      <vt:lpstr>ABOUT THE ZBI</vt:lpstr>
      <vt:lpstr>The Zicklin Bright Index</vt:lpstr>
      <vt:lpstr>Our History</vt:lpstr>
      <vt:lpstr>METHODOLOGY</vt:lpstr>
      <vt:lpstr>Foundation of ZBI Factors and Indicators</vt:lpstr>
      <vt:lpstr>PowerPoint Presentation</vt:lpstr>
      <vt:lpstr>Our Objectives</vt:lpstr>
      <vt:lpstr>How?</vt:lpstr>
      <vt:lpstr>Tier System</vt:lpstr>
      <vt:lpstr>ZBI 2023 Beta Edition</vt:lpstr>
      <vt:lpstr>Methodology</vt:lpstr>
      <vt:lpstr>Methodology</vt:lpstr>
      <vt:lpstr>Research Journey</vt:lpstr>
      <vt:lpstr>PowerPoint Presentation</vt:lpstr>
      <vt:lpstr>Colombia</vt:lpstr>
      <vt:lpstr>Ecuador</vt:lpstr>
      <vt:lpstr>Peru</vt:lpstr>
      <vt:lpstr>Results in Context: Colombian Companies Lead the ZBI Ranking</vt:lpstr>
      <vt:lpstr>ZBI Results Compared with Other Rankings</vt:lpstr>
      <vt:lpstr>Transparency International’s 2022 Corruption Perceptions Index</vt:lpstr>
      <vt:lpstr>World Bank’s 2022 Ease of Doing Business Index</vt:lpstr>
      <vt:lpstr>Freedom Index’s Freedom in the World Report</vt:lpstr>
      <vt:lpstr>LIMITATIONS</vt:lpstr>
      <vt:lpstr>Limitations of This Edition of the ZBI</vt:lpstr>
      <vt:lpstr>PowerPoint Presentation</vt:lpstr>
      <vt:lpstr>Our Team</vt:lpstr>
      <vt:lpstr>About the ZBI</vt:lpstr>
      <vt:lpstr>Zicklin Bright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Byers</dc:creator>
  <cp:lastModifiedBy>Davis, Emily Claire</cp:lastModifiedBy>
  <cp:revision>93</cp:revision>
  <dcterms:created xsi:type="dcterms:W3CDTF">2016-03-10T13:41:29Z</dcterms:created>
  <dcterms:modified xsi:type="dcterms:W3CDTF">2024-03-11T23:54:01Z</dcterms:modified>
</cp:coreProperties>
</file>